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8" r:id="rId5"/>
    <p:sldId id="256" r:id="rId6"/>
    <p:sldId id="257" r:id="rId7"/>
    <p:sldId id="266" r:id="rId8"/>
    <p:sldId id="258" r:id="rId9"/>
    <p:sldId id="260" r:id="rId10"/>
    <p:sldId id="295" r:id="rId11"/>
    <p:sldId id="261" r:id="rId12"/>
    <p:sldId id="262" r:id="rId13"/>
    <p:sldId id="264" r:id="rId14"/>
    <p:sldId id="299" r:id="rId15"/>
    <p:sldId id="263" r:id="rId16"/>
    <p:sldId id="265" r:id="rId17"/>
    <p:sldId id="291" r:id="rId18"/>
    <p:sldId id="267" r:id="rId19"/>
    <p:sldId id="272" r:id="rId20"/>
    <p:sldId id="302" r:id="rId21"/>
    <p:sldId id="273" r:id="rId22"/>
    <p:sldId id="306" r:id="rId23"/>
    <p:sldId id="274" r:id="rId24"/>
    <p:sldId id="305" r:id="rId25"/>
    <p:sldId id="275" r:id="rId26"/>
    <p:sldId id="276" r:id="rId27"/>
    <p:sldId id="277" r:id="rId28"/>
    <p:sldId id="278" r:id="rId29"/>
    <p:sldId id="279" r:id="rId30"/>
    <p:sldId id="307" r:id="rId31"/>
    <p:sldId id="297" r:id="rId32"/>
    <p:sldId id="296" r:id="rId33"/>
    <p:sldId id="268" r:id="rId34"/>
    <p:sldId id="300" r:id="rId35"/>
    <p:sldId id="269" r:id="rId36"/>
    <p:sldId id="270" r:id="rId37"/>
    <p:sldId id="282" r:id="rId38"/>
    <p:sldId id="283" r:id="rId39"/>
    <p:sldId id="284" r:id="rId40"/>
    <p:sldId id="271" r:id="rId41"/>
    <p:sldId id="285" r:id="rId42"/>
    <p:sldId id="280" r:id="rId43"/>
    <p:sldId id="286" r:id="rId44"/>
    <p:sldId id="287" r:id="rId45"/>
    <p:sldId id="281" r:id="rId46"/>
    <p:sldId id="288" r:id="rId47"/>
    <p:sldId id="289" r:id="rId48"/>
    <p:sldId id="304" r:id="rId49"/>
    <p:sldId id="290" r:id="rId50"/>
    <p:sldId id="301" r:id="rId51"/>
    <p:sldId id="292" r:id="rId52"/>
    <p:sldId id="293" r:id="rId53"/>
    <p:sldId id="308" r:id="rId54"/>
    <p:sldId id="313" r:id="rId55"/>
    <p:sldId id="314" r:id="rId56"/>
    <p:sldId id="315" r:id="rId57"/>
    <p:sldId id="316" r:id="rId58"/>
    <p:sldId id="317" r:id="rId59"/>
    <p:sldId id="318" r:id="rId60"/>
    <p:sldId id="319" r:id="rId61"/>
    <p:sldId id="320" r:id="rId62"/>
    <p:sldId id="29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102" d="100"/>
          <a:sy n="102" d="100"/>
        </p:scale>
        <p:origin x="2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C9CE-7552-5640-ABA8-226A96244E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B4E2790-DC38-0CE4-2015-AFE7E057F8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5E72C3C-B35D-5EAB-CCF4-7269AD058E61}"/>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0CA4D7C7-4B2C-2A99-D90D-08B7B77650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B9A475-E024-2060-3596-ACA7BF73335E}"/>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98880720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DA4C-FFE6-7538-858D-C323CD9A3D4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55F5ED6-717E-346A-1F2B-1D5E3FA14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213409-A7BC-CD45-4D11-E9186A1959D7}"/>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1A8FD61F-B028-6029-F2BC-6869EFC6F6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E64045-C412-16EE-E0F5-67FBD53CEDA9}"/>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58676836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FC136A-3CC9-1433-BC27-78CA2430E7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BD0922-CC43-408B-80FF-3B4569493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1FF89A-7DA1-3E90-5B81-714EF0DC1A34}"/>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EBD9EBC7-7047-9B94-3808-978249991E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BF6649-2A9E-600B-7B24-EC46D49C4A49}"/>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400148922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9DA0-D0C8-CBFD-B22E-447757DC244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1F569A7-7783-5316-429A-F62F7B192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6E94EE-E896-FC95-4E22-C487586509CD}"/>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592C903E-F2FF-371A-500E-1EF863BB79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51E440-4AD5-F931-F42B-8B2F9D10C5A6}"/>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03548849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094-79CF-B057-ABDF-7723DE65B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A648F43-2EAD-F1F0-FD6C-BAE2177A6E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52FBE3-1B69-4CFA-4A17-DE7C1160F9D5}"/>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6EA80C69-795B-090F-0BF8-201991BD772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3B7560-1D27-0537-4363-683108A65A22}"/>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3074644723"/>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192A-28EA-4AA8-D4E4-E6D32757AE4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8E4257B-767E-808B-DC4C-719CB52F18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B5F567F-09C0-EA42-C814-E5D602B522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7C1B871-6356-0203-C4A9-53C371667697}"/>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6" name="Footer Placeholder 5">
            <a:extLst>
              <a:ext uri="{FF2B5EF4-FFF2-40B4-BE49-F238E27FC236}">
                <a16:creationId xmlns:a16="http://schemas.microsoft.com/office/drawing/2014/main" id="{C6D2BCB0-7FEE-8A21-1189-564E4F9E03A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CF0FC8-7B0E-332E-CF4F-598E5495458F}"/>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61683224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DB7F-F399-3050-B092-715C1BBD28D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9C48D03-DDB5-DF14-87C4-EF0C513DB0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324D6-BEB4-F186-E8C8-7D9AFEA57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C628D02-9677-DB8F-6790-4A1167A2F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2B087-E823-BD5A-2B17-15EFDA932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5E63D6B-0905-F263-9285-609B3B419606}"/>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8" name="Footer Placeholder 7">
            <a:extLst>
              <a:ext uri="{FF2B5EF4-FFF2-40B4-BE49-F238E27FC236}">
                <a16:creationId xmlns:a16="http://schemas.microsoft.com/office/drawing/2014/main" id="{5F06EC90-DA27-4D04-C3B7-437A1A9BD64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5D3B9B-63B7-C920-9CC4-D1437640466B}"/>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334830793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8E0A-640F-88F7-39F3-9C823083A39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14FD627-3AE9-967D-39CC-D63FC04E8B08}"/>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4" name="Footer Placeholder 3">
            <a:extLst>
              <a:ext uri="{FF2B5EF4-FFF2-40B4-BE49-F238E27FC236}">
                <a16:creationId xmlns:a16="http://schemas.microsoft.com/office/drawing/2014/main" id="{E6AC2BBC-C045-86F4-F9DB-4DAB3AD53FB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78C7882-5371-01D2-7A18-20AA97394A3E}"/>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228786417"/>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9CF9DB-FF57-E99B-1C40-D15AEAEB774C}"/>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3" name="Footer Placeholder 2">
            <a:extLst>
              <a:ext uri="{FF2B5EF4-FFF2-40B4-BE49-F238E27FC236}">
                <a16:creationId xmlns:a16="http://schemas.microsoft.com/office/drawing/2014/main" id="{783CEFAC-AD1A-7E6C-5B01-A916B3CC2C8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423E4EB-0EE6-190D-2ED1-DD21A460B75F}"/>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09878221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227C-CCB0-EA22-E53B-FFF9435D0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BA427E3-9532-729B-0097-67D50E2FA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2C289CA-2D6F-D8DE-E20A-BB1E3BA46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80664-E8EE-C742-A8F6-2D0113549D55}"/>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6" name="Footer Placeholder 5">
            <a:extLst>
              <a:ext uri="{FF2B5EF4-FFF2-40B4-BE49-F238E27FC236}">
                <a16:creationId xmlns:a16="http://schemas.microsoft.com/office/drawing/2014/main" id="{83FEED33-B93F-3375-AA2B-5E73B0847AE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B6E89-53FA-0524-6582-972DE42FB035}"/>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129873252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B1B4-E50A-4591-EC2D-FDF771447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BFD6E50-F058-C864-6948-2AA8DA7FA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A2733C1-EA39-0A06-2130-908A2E4C8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76090-3960-63C5-3EB4-D8568B3F1A89}"/>
              </a:ext>
            </a:extLst>
          </p:cNvPr>
          <p:cNvSpPr>
            <a:spLocks noGrp="1"/>
          </p:cNvSpPr>
          <p:nvPr>
            <p:ph type="dt" sz="half" idx="10"/>
          </p:nvPr>
        </p:nvSpPr>
        <p:spPr/>
        <p:txBody>
          <a:bodyPr/>
          <a:lstStyle/>
          <a:p>
            <a:fld id="{8D1C668E-08DA-47AD-B9E0-2D1B8F944DD7}" type="datetimeFigureOut">
              <a:rPr lang="en-AU" smtClean="0"/>
              <a:t>28/10/2025</a:t>
            </a:fld>
            <a:endParaRPr lang="en-AU"/>
          </a:p>
        </p:txBody>
      </p:sp>
      <p:sp>
        <p:nvSpPr>
          <p:cNvPr id="6" name="Footer Placeholder 5">
            <a:extLst>
              <a:ext uri="{FF2B5EF4-FFF2-40B4-BE49-F238E27FC236}">
                <a16:creationId xmlns:a16="http://schemas.microsoft.com/office/drawing/2014/main" id="{F943FF5D-A789-EEE2-3E31-BB947EEFF21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884962-19A7-788D-CF42-F4EA48FFFCA7}"/>
              </a:ext>
            </a:extLst>
          </p:cNvPr>
          <p:cNvSpPr>
            <a:spLocks noGrp="1"/>
          </p:cNvSpPr>
          <p:nvPr>
            <p:ph type="sldNum" sz="quarter" idx="12"/>
          </p:nvPr>
        </p:nvSpPr>
        <p:spPr/>
        <p:txBody>
          <a:bodyPr/>
          <a:lstStyle/>
          <a:p>
            <a:fld id="{A070B24B-8B44-4E5C-B8EE-6CB098A87B07}" type="slidenum">
              <a:rPr lang="en-AU" smtClean="0"/>
              <a:t>‹#›</a:t>
            </a:fld>
            <a:endParaRPr lang="en-AU"/>
          </a:p>
        </p:txBody>
      </p:sp>
    </p:spTree>
    <p:extLst>
      <p:ext uri="{BB962C8B-B14F-4D97-AF65-F5344CB8AC3E}">
        <p14:creationId xmlns:p14="http://schemas.microsoft.com/office/powerpoint/2010/main" val="212875443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A5808-1120-75DF-32D1-0CB1B8C3D7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C2F63D8-8E9A-4116-C6B5-439B28D74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C599F9-8AED-A611-31BE-FD87BC63A3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1C668E-08DA-47AD-B9E0-2D1B8F944DD7}" type="datetimeFigureOut">
              <a:rPr lang="en-AU" smtClean="0"/>
              <a:t>28/10/2025</a:t>
            </a:fld>
            <a:endParaRPr lang="en-AU"/>
          </a:p>
        </p:txBody>
      </p:sp>
      <p:sp>
        <p:nvSpPr>
          <p:cNvPr id="5" name="Footer Placeholder 4">
            <a:extLst>
              <a:ext uri="{FF2B5EF4-FFF2-40B4-BE49-F238E27FC236}">
                <a16:creationId xmlns:a16="http://schemas.microsoft.com/office/drawing/2014/main" id="{933E52D2-D1AB-2D6C-4234-D3E8DC5523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A53B457-2A46-F70D-B886-264EADE02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70B24B-8B44-4E5C-B8EE-6CB098A87B07}" type="slidenum">
              <a:rPr lang="en-AU" smtClean="0"/>
              <a:t>‹#›</a:t>
            </a:fld>
            <a:endParaRPr lang="en-AU"/>
          </a:p>
        </p:txBody>
      </p:sp>
    </p:spTree>
    <p:extLst>
      <p:ext uri="{BB962C8B-B14F-4D97-AF65-F5344CB8AC3E}">
        <p14:creationId xmlns:p14="http://schemas.microsoft.com/office/powerpoint/2010/main" val="23230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3" name="Picture 2" descr="A blue and white logo&#10;&#10;AI-generated content may be incorrect.">
            <a:extLst>
              <a:ext uri="{FF2B5EF4-FFF2-40B4-BE49-F238E27FC236}">
                <a16:creationId xmlns:a16="http://schemas.microsoft.com/office/drawing/2014/main" id="{20B6BE6F-120B-445E-8E7A-077B2FE97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106" y="1464326"/>
            <a:ext cx="3583848" cy="3583848"/>
          </a:xfrm>
          <a:prstGeom prst="rect">
            <a:avLst/>
          </a:prstGeom>
        </p:spPr>
      </p:pic>
    </p:spTree>
    <p:extLst>
      <p:ext uri="{BB962C8B-B14F-4D97-AF65-F5344CB8AC3E}">
        <p14:creationId xmlns:p14="http://schemas.microsoft.com/office/powerpoint/2010/main" val="3040215989"/>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76077A66-26E5-4BDD-99AC-19998AC56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CC7C8FC4-294D-4B63-9B55-1E1BF34CE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 name="Rectangle 68">
            <a:extLst>
              <a:ext uri="{FF2B5EF4-FFF2-40B4-BE49-F238E27FC236}">
                <a16:creationId xmlns:a16="http://schemas.microsoft.com/office/drawing/2014/main" id="{16BA2A44-9824-4572-8098-0929558CC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000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881C908-FA5D-4DC1-BC31-59002F2CF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70EF6E7-F4E0-4ECC-BF0C-E00309A15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98"/>
            <a:ext cx="12191997" cy="6416004"/>
          </a:xfrm>
          <a:prstGeom prst="rect">
            <a:avLst/>
          </a:prstGeom>
          <a:gradFill>
            <a:gsLst>
              <a:gs pos="12000">
                <a:srgbClr val="000000">
                  <a:alpha val="63000"/>
                </a:srgbClr>
              </a:gs>
              <a:gs pos="100000">
                <a:schemeClr val="accent1">
                  <a:lumMod val="75000"/>
                  <a:alpha val="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4CABDEF-7A93-403A-BEB2-DDC0F89A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2"/>
          </a:xfrm>
          <a:prstGeom prst="rect">
            <a:avLst/>
          </a:prstGeom>
          <a:gradFill>
            <a:gsLst>
              <a:gs pos="30000">
                <a:schemeClr val="accent1">
                  <a:alpha val="13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D1D1AF0-0A5D-4548-869C-5A5CBCE0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 y="446494"/>
            <a:ext cx="4026023" cy="6414505"/>
          </a:xfrm>
          <a:prstGeom prst="rect">
            <a:avLst/>
          </a:prstGeom>
          <a:gradFill>
            <a:gsLst>
              <a:gs pos="15000">
                <a:schemeClr val="accent1">
                  <a:lumMod val="75000"/>
                  <a:alpha val="29000"/>
                </a:schemeClr>
              </a:gs>
              <a:gs pos="52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28A4B5F-A290-EAB0-82E7-19F14381FDD0}"/>
              </a:ext>
            </a:extLst>
          </p:cNvPr>
          <p:cNvSpPr>
            <a:spLocks noGrp="1"/>
          </p:cNvSpPr>
          <p:nvPr>
            <p:ph type="title"/>
          </p:nvPr>
        </p:nvSpPr>
        <p:spPr>
          <a:xfrm>
            <a:off x="1131740" y="548640"/>
            <a:ext cx="9928520" cy="1185332"/>
          </a:xfrm>
        </p:spPr>
        <p:txBody>
          <a:bodyPr vert="horz" lIns="91440" tIns="45720" rIns="91440" bIns="45720" rtlCol="0" anchor="b">
            <a:noAutofit/>
          </a:bodyPr>
          <a:lstStyle/>
          <a:p>
            <a:pPr algn="ctr"/>
            <a:r>
              <a:rPr lang="en-US" dirty="0">
                <a:solidFill>
                  <a:srgbClr val="FFFFFF"/>
                </a:solidFill>
              </a:rPr>
              <a:t>Glass Lantern Slides were used for teaching</a:t>
            </a:r>
          </a:p>
        </p:txBody>
      </p:sp>
      <p:pic>
        <p:nvPicPr>
          <p:cNvPr id="14" name="Content Placeholder 13" descr="A plant with leaves and seeds&#10;&#10;AI-generated content may be incorrect.">
            <a:extLst>
              <a:ext uri="{FF2B5EF4-FFF2-40B4-BE49-F238E27FC236}">
                <a16:creationId xmlns:a16="http://schemas.microsoft.com/office/drawing/2014/main" id="{B94D28A8-4486-E3CD-6A9F-F67CDCE11F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2252" y="2132099"/>
            <a:ext cx="2202418" cy="3238850"/>
          </a:xfrm>
          <a:prstGeom prst="rect">
            <a:avLst/>
          </a:prstGeom>
        </p:spPr>
      </p:pic>
      <p:pic>
        <p:nvPicPr>
          <p:cNvPr id="9" name="Content Placeholder 8" descr="A close up of a flower&#10;&#10;AI-generated content may be incorrect.">
            <a:extLst>
              <a:ext uri="{FF2B5EF4-FFF2-40B4-BE49-F238E27FC236}">
                <a16:creationId xmlns:a16="http://schemas.microsoft.com/office/drawing/2014/main" id="{05A2F2A9-6074-B86B-1037-CD4005A102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90680" y="2634804"/>
            <a:ext cx="2216688" cy="2233440"/>
          </a:xfrm>
          <a:prstGeom prst="rect">
            <a:avLst/>
          </a:prstGeom>
        </p:spPr>
      </p:pic>
      <p:pic>
        <p:nvPicPr>
          <p:cNvPr id="11" name="Content Placeholder 10" descr="A drawing of flowers and plants&#10;&#10;AI-generated content may be incorrect.">
            <a:extLst>
              <a:ext uri="{FF2B5EF4-FFF2-40B4-BE49-F238E27FC236}">
                <a16:creationId xmlns:a16="http://schemas.microsoft.com/office/drawing/2014/main" id="{0B7A235A-BECC-65AA-1EC9-690C74E2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243" y="2651492"/>
            <a:ext cx="2216688" cy="2200063"/>
          </a:xfrm>
          <a:prstGeom prst="rect">
            <a:avLst/>
          </a:prstGeom>
        </p:spPr>
      </p:pic>
      <p:pic>
        <p:nvPicPr>
          <p:cNvPr id="5" name="Content Placeholder 4" descr="A couple of women in kimonos standing in a garden&#10;&#10;AI-generated content may be incorrect.">
            <a:extLst>
              <a:ext uri="{FF2B5EF4-FFF2-40B4-BE49-F238E27FC236}">
                <a16:creationId xmlns:a16="http://schemas.microsoft.com/office/drawing/2014/main" id="{6435AAED-085A-9F99-3B2C-7186E0733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025" y="2737387"/>
            <a:ext cx="2216688" cy="2028273"/>
          </a:xfrm>
          <a:prstGeom prst="rect">
            <a:avLst/>
          </a:prstGeom>
        </p:spPr>
      </p:pic>
    </p:spTree>
    <p:extLst>
      <p:ext uri="{BB962C8B-B14F-4D97-AF65-F5344CB8AC3E}">
        <p14:creationId xmlns:p14="http://schemas.microsoft.com/office/powerpoint/2010/main" val="320312349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at tables&#10;&#10;AI-generated content may be incorrect.">
            <a:extLst>
              <a:ext uri="{FF2B5EF4-FFF2-40B4-BE49-F238E27FC236}">
                <a16:creationId xmlns:a16="http://schemas.microsoft.com/office/drawing/2014/main" id="{C3A30E66-8562-5158-21D2-90AC807B9DC0}"/>
              </a:ext>
            </a:extLst>
          </p:cNvPr>
          <p:cNvPicPr>
            <a:picLocks noChangeAspect="1"/>
          </p:cNvPicPr>
          <p:nvPr/>
        </p:nvPicPr>
        <p:blipFill>
          <a:blip r:embed="rId2">
            <a:extLst>
              <a:ext uri="{28A0092B-C50C-407E-A947-70E740481C1C}">
                <a14:useLocalDpi xmlns:a14="http://schemas.microsoft.com/office/drawing/2010/main" val="0"/>
              </a:ext>
            </a:extLst>
          </a:blip>
          <a:srcRect t="9655"/>
          <a:stretch>
            <a:fillRect/>
          </a:stretch>
        </p:blipFill>
        <p:spPr>
          <a:xfrm>
            <a:off x="20" y="1282"/>
            <a:ext cx="12191980" cy="6856718"/>
          </a:xfrm>
          <a:prstGeom prst="rect">
            <a:avLst/>
          </a:prstGeom>
        </p:spPr>
      </p:pic>
    </p:spTree>
    <p:extLst>
      <p:ext uri="{BB962C8B-B14F-4D97-AF65-F5344CB8AC3E}">
        <p14:creationId xmlns:p14="http://schemas.microsoft.com/office/powerpoint/2010/main" val="186816315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57E7DBF-0BD4-6BA7-7256-D17B502957BE}"/>
              </a:ext>
            </a:extLst>
          </p:cNvPr>
          <p:cNvSpPr>
            <a:spLocks noGrp="1"/>
          </p:cNvSpPr>
          <p:nvPr>
            <p:ph type="title"/>
          </p:nvPr>
        </p:nvSpPr>
        <p:spPr>
          <a:xfrm>
            <a:off x="1314824" y="735106"/>
            <a:ext cx="10053763" cy="2928470"/>
          </a:xfrm>
        </p:spPr>
        <p:txBody>
          <a:bodyPr vert="horz" lIns="91440" tIns="45720" rIns="91440" bIns="45720" rtlCol="0" anchor="b">
            <a:noAutofit/>
          </a:bodyPr>
          <a:lstStyle/>
          <a:p>
            <a:pPr algn="ctr"/>
            <a:r>
              <a:rPr lang="en-US" sz="5400" kern="1200" dirty="0">
                <a:solidFill>
                  <a:srgbClr val="FFFFFF"/>
                </a:solidFill>
                <a:latin typeface="+mj-lt"/>
                <a:ea typeface="+mj-ea"/>
                <a:cs typeface="+mj-cs"/>
              </a:rPr>
              <a:t>1917</a:t>
            </a:r>
            <a:br>
              <a:rPr lang="en-US" sz="5400" kern="1200" dirty="0">
                <a:solidFill>
                  <a:srgbClr val="FFFFFF"/>
                </a:solidFill>
                <a:latin typeface="+mj-lt"/>
                <a:ea typeface="+mj-ea"/>
                <a:cs typeface="+mj-cs"/>
              </a:rPr>
            </a:br>
            <a:r>
              <a:rPr lang="en-US" sz="5400" kern="1200" dirty="0">
                <a:solidFill>
                  <a:srgbClr val="FFFFFF"/>
                </a:solidFill>
                <a:latin typeface="+mj-lt"/>
                <a:ea typeface="+mj-ea"/>
                <a:cs typeface="+mj-cs"/>
              </a:rPr>
              <a:t>BURNLEY SCHOOL OF HORTICULTURE AND PRIMARY AGRICULTURE</a:t>
            </a:r>
          </a:p>
        </p:txBody>
      </p:sp>
      <p:sp>
        <p:nvSpPr>
          <p:cNvPr id="3" name="Text Placeholder 2">
            <a:extLst>
              <a:ext uri="{FF2B5EF4-FFF2-40B4-BE49-F238E27FC236}">
                <a16:creationId xmlns:a16="http://schemas.microsoft.com/office/drawing/2014/main" id="{BE19778D-9884-7586-6FE7-2D1E170587A6}"/>
              </a:ext>
            </a:extLst>
          </p:cNvPr>
          <p:cNvSpPr>
            <a:spLocks noGrp="1"/>
          </p:cNvSpPr>
          <p:nvPr>
            <p:ph type="body" idx="1"/>
          </p:nvPr>
        </p:nvSpPr>
        <p:spPr>
          <a:xfrm>
            <a:off x="1314824" y="4875589"/>
            <a:ext cx="10005951" cy="1458258"/>
          </a:xfrm>
        </p:spPr>
        <p:txBody>
          <a:bodyPr vert="horz" lIns="91440" tIns="45720" rIns="91440" bIns="45720" rtlCol="0" anchor="ctr">
            <a:noAutofit/>
          </a:bodyPr>
          <a:lstStyle/>
          <a:p>
            <a:r>
              <a:rPr lang="en-US" sz="4000" dirty="0">
                <a:solidFill>
                  <a:schemeClr val="tx1"/>
                </a:solidFill>
              </a:rPr>
              <a:t>With the name change, t</a:t>
            </a:r>
            <a:r>
              <a:rPr lang="en-US" sz="4000" kern="1200" dirty="0">
                <a:solidFill>
                  <a:schemeClr val="tx1"/>
                </a:solidFill>
                <a:latin typeface="+mn-lt"/>
                <a:ea typeface="+mn-ea"/>
                <a:cs typeface="+mn-cs"/>
              </a:rPr>
              <a:t>he curriculum gradually changed to include animal management and agricultural science</a:t>
            </a:r>
          </a:p>
        </p:txBody>
      </p:sp>
    </p:spTree>
    <p:extLst>
      <p:ext uri="{BB962C8B-B14F-4D97-AF65-F5344CB8AC3E}">
        <p14:creationId xmlns:p14="http://schemas.microsoft.com/office/powerpoint/2010/main" val="131042371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A1C0C-4610-9D3B-857B-817D51E09D45}"/>
              </a:ext>
            </a:extLst>
          </p:cNvPr>
          <p:cNvSpPr>
            <a:spLocks noGrp="1"/>
          </p:cNvSpPr>
          <p:nvPr>
            <p:ph type="title"/>
          </p:nvPr>
        </p:nvSpPr>
        <p:spPr>
          <a:xfrm>
            <a:off x="662180" y="3668617"/>
            <a:ext cx="3041803" cy="2952976"/>
          </a:xfrm>
        </p:spPr>
        <p:txBody>
          <a:bodyPr vert="horz" lIns="91440" tIns="45720" rIns="91440" bIns="45720" rtlCol="0" anchor="t">
            <a:normAutofit/>
          </a:bodyPr>
          <a:lstStyle/>
          <a:p>
            <a:r>
              <a:rPr lang="en-US" sz="4000" dirty="0">
                <a:solidFill>
                  <a:srgbClr val="FFFFFF"/>
                </a:solidFill>
              </a:rPr>
              <a:t>Half the students’ time was spent outside</a:t>
            </a:r>
          </a:p>
        </p:txBody>
      </p:sp>
      <p:sp>
        <p:nvSpPr>
          <p:cNvPr id="47" name="Content Placeholder 46">
            <a:extLst>
              <a:ext uri="{FF2B5EF4-FFF2-40B4-BE49-F238E27FC236}">
                <a16:creationId xmlns:a16="http://schemas.microsoft.com/office/drawing/2014/main" id="{D39E269A-1A5A-33E8-F884-478E74A0E47F}"/>
              </a:ext>
            </a:extLst>
          </p:cNvPr>
          <p:cNvSpPr>
            <a:spLocks noGrp="1"/>
          </p:cNvSpPr>
          <p:nvPr>
            <p:ph sz="half" idx="2"/>
          </p:nvPr>
        </p:nvSpPr>
        <p:spPr>
          <a:xfrm>
            <a:off x="662180" y="1087727"/>
            <a:ext cx="3041803" cy="1842760"/>
          </a:xfrm>
        </p:spPr>
        <p:txBody>
          <a:bodyPr vert="horz" lIns="91440" tIns="45720" rIns="91440" bIns="45720" rtlCol="0" anchor="b">
            <a:noAutofit/>
          </a:bodyPr>
          <a:lstStyle/>
          <a:p>
            <a:pPr marL="0" indent="0">
              <a:buNone/>
            </a:pPr>
            <a:r>
              <a:rPr lang="en-US" sz="3200" dirty="0">
                <a:solidFill>
                  <a:srgbClr val="FFFFFF"/>
                </a:solidFill>
              </a:rPr>
              <a:t>There were weekly report cards and students had to keep a diary</a:t>
            </a:r>
          </a:p>
        </p:txBody>
      </p:sp>
      <p:pic>
        <p:nvPicPr>
          <p:cNvPr id="22" name="Content Placeholder 21">
            <a:extLst>
              <a:ext uri="{FF2B5EF4-FFF2-40B4-BE49-F238E27FC236}">
                <a16:creationId xmlns:a16="http://schemas.microsoft.com/office/drawing/2014/main" id="{AA3B78CF-64BF-3408-029D-E166BC3A35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0601" b="10601"/>
          <a:stretch/>
        </p:blipFill>
        <p:spPr>
          <a:xfrm>
            <a:off x="4601040" y="1064633"/>
            <a:ext cx="3387578" cy="2109203"/>
          </a:xfrm>
          <a:prstGeom prst="rect">
            <a:avLst/>
          </a:prstGeom>
        </p:spPr>
      </p:pic>
      <p:pic>
        <p:nvPicPr>
          <p:cNvPr id="16" name="Content Placeholder 15" descr="A person standing next to a cow&#10;&#10;AI-generated content may be incorrect.">
            <a:extLst>
              <a:ext uri="{FF2B5EF4-FFF2-40B4-BE49-F238E27FC236}">
                <a16:creationId xmlns:a16="http://schemas.microsoft.com/office/drawing/2014/main" id="{55B0DF7E-59D8-079B-22BA-332CE8193B02}"/>
              </a:ext>
            </a:extLst>
          </p:cNvPr>
          <p:cNvPicPr>
            <a:picLocks noChangeAspect="1"/>
          </p:cNvPicPr>
          <p:nvPr/>
        </p:nvPicPr>
        <p:blipFill>
          <a:blip r:embed="rId3">
            <a:extLst>
              <a:ext uri="{28A0092B-C50C-407E-A947-70E740481C1C}">
                <a14:useLocalDpi xmlns:a14="http://schemas.microsoft.com/office/drawing/2010/main" val="0"/>
              </a:ext>
            </a:extLst>
          </a:blip>
          <a:srcRect l="1966" r="8462"/>
          <a:stretch>
            <a:fillRect/>
          </a:stretch>
        </p:blipFill>
        <p:spPr>
          <a:xfrm>
            <a:off x="8293930" y="768724"/>
            <a:ext cx="3419533" cy="2405110"/>
          </a:xfrm>
          <a:prstGeom prst="rect">
            <a:avLst/>
          </a:prstGeom>
        </p:spPr>
      </p:pic>
      <p:pic>
        <p:nvPicPr>
          <p:cNvPr id="8" name="Content Placeholder 7" descr="A group of people standing in a line&#10;&#10;AI-generated content may be incorrect.">
            <a:extLst>
              <a:ext uri="{FF2B5EF4-FFF2-40B4-BE49-F238E27FC236}">
                <a16:creationId xmlns:a16="http://schemas.microsoft.com/office/drawing/2014/main" id="{E14FF1AD-2DBB-41C0-BD93-FF07E9493629}"/>
              </a:ext>
            </a:extLst>
          </p:cNvPr>
          <p:cNvPicPr>
            <a:picLocks noChangeAspect="1"/>
          </p:cNvPicPr>
          <p:nvPr/>
        </p:nvPicPr>
        <p:blipFill>
          <a:blip r:embed="rId4">
            <a:extLst>
              <a:ext uri="{28A0092B-C50C-407E-A947-70E740481C1C}">
                <a14:useLocalDpi xmlns:a14="http://schemas.microsoft.com/office/drawing/2010/main" val="0"/>
              </a:ext>
            </a:extLst>
          </a:blip>
          <a:srcRect l="5495" r="10620"/>
          <a:stretch>
            <a:fillRect/>
          </a:stretch>
        </p:blipFill>
        <p:spPr>
          <a:xfrm>
            <a:off x="6104584" y="3429000"/>
            <a:ext cx="4105335" cy="2887465"/>
          </a:xfrm>
          <a:prstGeom prst="rect">
            <a:avLst/>
          </a:prstGeom>
        </p:spPr>
      </p:pic>
    </p:spTree>
    <p:extLst>
      <p:ext uri="{BB962C8B-B14F-4D97-AF65-F5344CB8AC3E}">
        <p14:creationId xmlns:p14="http://schemas.microsoft.com/office/powerpoint/2010/main" val="139693321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1E3F5CA-9D03-B5EC-9756-9C6246818763}"/>
              </a:ext>
            </a:extLst>
          </p:cNvPr>
          <p:cNvSpPr>
            <a:spLocks noGrp="1"/>
          </p:cNvSpPr>
          <p:nvPr>
            <p:ph type="title"/>
          </p:nvPr>
        </p:nvSpPr>
        <p:spPr>
          <a:xfrm>
            <a:off x="1153236" y="559703"/>
            <a:ext cx="9867331" cy="1167495"/>
          </a:xfrm>
        </p:spPr>
        <p:txBody>
          <a:bodyPr vert="horz" lIns="91440" tIns="45720" rIns="91440" bIns="45720" rtlCol="0" anchor="b">
            <a:normAutofit/>
          </a:bodyPr>
          <a:lstStyle/>
          <a:p>
            <a:pPr algn="ctr"/>
            <a:r>
              <a:rPr lang="en-US" sz="4800" dirty="0">
                <a:solidFill>
                  <a:srgbClr val="FFFFFF"/>
                </a:solidFill>
              </a:rPr>
              <a:t>Report card and Certificate</a:t>
            </a:r>
          </a:p>
        </p:txBody>
      </p:sp>
      <p:sp>
        <p:nvSpPr>
          <p:cNvPr id="34" name="Rectangle 33">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lose-up of a document&#10;&#10;AI-generated content may be incorrect.">
            <a:extLst>
              <a:ext uri="{FF2B5EF4-FFF2-40B4-BE49-F238E27FC236}">
                <a16:creationId xmlns:a16="http://schemas.microsoft.com/office/drawing/2014/main" id="{F9D3FFFF-D7C6-DB59-3F09-D81290CBED9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52232" y="2186930"/>
            <a:ext cx="3179928" cy="3108379"/>
          </a:xfrm>
          <a:prstGeom prst="rect">
            <a:avLst/>
          </a:prstGeom>
        </p:spPr>
      </p:pic>
      <p:pic>
        <p:nvPicPr>
          <p:cNvPr id="5" name="Content Placeholder 4" descr="A close-up of a document&#10;&#10;AI-generated content may be incorrect.">
            <a:extLst>
              <a:ext uri="{FF2B5EF4-FFF2-40B4-BE49-F238E27FC236}">
                <a16:creationId xmlns:a16="http://schemas.microsoft.com/office/drawing/2014/main" id="{F965335E-61BD-F686-E8CB-C9B8750EB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584" y="2218729"/>
            <a:ext cx="3179928" cy="3044781"/>
          </a:xfrm>
          <a:prstGeom prst="rect">
            <a:avLst/>
          </a:prstGeom>
        </p:spPr>
      </p:pic>
      <p:pic>
        <p:nvPicPr>
          <p:cNvPr id="11" name="Content Placeholder 10" descr="A close-up of a certificate&#10;&#10;AI-generated content may be incorrect.">
            <a:extLst>
              <a:ext uri="{FF2B5EF4-FFF2-40B4-BE49-F238E27FC236}">
                <a16:creationId xmlns:a16="http://schemas.microsoft.com/office/drawing/2014/main" id="{C0B3BD98-3CB3-EC85-AAAE-C6EA99FBA15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059841" y="2143166"/>
            <a:ext cx="3179927" cy="3195907"/>
          </a:xfrm>
          <a:prstGeom prst="rect">
            <a:avLst/>
          </a:prstGeom>
        </p:spPr>
      </p:pic>
    </p:spTree>
    <p:extLst>
      <p:ext uri="{BB962C8B-B14F-4D97-AF65-F5344CB8AC3E}">
        <p14:creationId xmlns:p14="http://schemas.microsoft.com/office/powerpoint/2010/main" val="283534611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EA82-D200-D452-2643-500C248F27AF}"/>
              </a:ext>
            </a:extLst>
          </p:cNvPr>
          <p:cNvSpPr>
            <a:spLocks noGrp="1"/>
          </p:cNvSpPr>
          <p:nvPr>
            <p:ph type="title"/>
          </p:nvPr>
        </p:nvSpPr>
        <p:spPr>
          <a:xfrm>
            <a:off x="876694" y="741391"/>
            <a:ext cx="3549649" cy="1616203"/>
          </a:xfrm>
        </p:spPr>
        <p:txBody>
          <a:bodyPr anchor="b">
            <a:normAutofit/>
          </a:bodyPr>
          <a:lstStyle/>
          <a:p>
            <a:r>
              <a:rPr lang="en-AU" sz="3000" dirty="0"/>
              <a:t>Landscape Design was an important element of instruction</a:t>
            </a:r>
          </a:p>
        </p:txBody>
      </p:sp>
      <p:sp>
        <p:nvSpPr>
          <p:cNvPr id="11" name="Content Placeholder 10">
            <a:extLst>
              <a:ext uri="{FF2B5EF4-FFF2-40B4-BE49-F238E27FC236}">
                <a16:creationId xmlns:a16="http://schemas.microsoft.com/office/drawing/2014/main" id="{E974927E-A7DE-E3A8-22A4-E8646FE3F751}"/>
              </a:ext>
            </a:extLst>
          </p:cNvPr>
          <p:cNvSpPr>
            <a:spLocks noGrp="1"/>
          </p:cNvSpPr>
          <p:nvPr>
            <p:ph idx="1"/>
          </p:nvPr>
        </p:nvSpPr>
        <p:spPr>
          <a:xfrm>
            <a:off x="876693" y="2533476"/>
            <a:ext cx="3346964" cy="3447832"/>
          </a:xfrm>
        </p:spPr>
        <p:txBody>
          <a:bodyPr anchor="t">
            <a:normAutofit/>
          </a:bodyPr>
          <a:lstStyle/>
          <a:p>
            <a:r>
              <a:rPr lang="en-US" dirty="0"/>
              <a:t>Hilda </a:t>
            </a:r>
            <a:r>
              <a:rPr lang="en-US" dirty="0" err="1"/>
              <a:t>Kirkhope</a:t>
            </a:r>
            <a:r>
              <a:rPr lang="en-US" dirty="0"/>
              <a:t> taught Landscape Design and designed this Rock Garden. The students built it under her instruction</a:t>
            </a:r>
          </a:p>
        </p:txBody>
      </p:sp>
      <p:pic>
        <p:nvPicPr>
          <p:cNvPr id="7" name="Content Placeholder 6" descr="A tree with pink blossoms on it&#10;&#10;AI-generated content may be incorrect.">
            <a:extLst>
              <a:ext uri="{FF2B5EF4-FFF2-40B4-BE49-F238E27FC236}">
                <a16:creationId xmlns:a16="http://schemas.microsoft.com/office/drawing/2014/main" id="{3236C87D-15D1-A0A4-C161-63A2DB7593C4}"/>
              </a:ext>
            </a:extLst>
          </p:cNvPr>
          <p:cNvPicPr>
            <a:picLocks noChangeAspect="1"/>
          </p:cNvPicPr>
          <p:nvPr/>
        </p:nvPicPr>
        <p:blipFill>
          <a:blip r:embed="rId2">
            <a:extLst>
              <a:ext uri="{28A0092B-C50C-407E-A947-70E740481C1C}">
                <a14:useLocalDpi xmlns:a14="http://schemas.microsoft.com/office/drawing/2010/main" val="0"/>
              </a:ext>
            </a:extLst>
          </a:blip>
          <a:srcRect l="11850" r="1777"/>
          <a:stretch>
            <a:fillRect/>
          </a:stretch>
        </p:blipFill>
        <p:spPr>
          <a:xfrm>
            <a:off x="5089243" y="877413"/>
            <a:ext cx="6222628" cy="5043096"/>
          </a:xfrm>
          <a:prstGeom prst="rect">
            <a:avLst/>
          </a:prstGeom>
        </p:spPr>
      </p:pic>
      <p:grpSp>
        <p:nvGrpSpPr>
          <p:cNvPr id="14" name="Group 13">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5" name="Rectangle 14">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492401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newspaper article with people looking at a painting&#10;&#10;AI-generated content may be incorrect.">
            <a:extLst>
              <a:ext uri="{FF2B5EF4-FFF2-40B4-BE49-F238E27FC236}">
                <a16:creationId xmlns:a16="http://schemas.microsoft.com/office/drawing/2014/main" id="{48572FA6-ADF8-A6DB-9990-C4E2756C90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9372" y="457200"/>
            <a:ext cx="5453256" cy="5943600"/>
          </a:xfrm>
          <a:prstGeom prst="rect">
            <a:avLst/>
          </a:prstGeom>
        </p:spPr>
      </p:pic>
    </p:spTree>
    <p:extLst>
      <p:ext uri="{BB962C8B-B14F-4D97-AF65-F5344CB8AC3E}">
        <p14:creationId xmlns:p14="http://schemas.microsoft.com/office/powerpoint/2010/main" val="169497479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women in white coats&#10;&#10;AI-generated content may be incorrect.">
            <a:extLst>
              <a:ext uri="{FF2B5EF4-FFF2-40B4-BE49-F238E27FC236}">
                <a16:creationId xmlns:a16="http://schemas.microsoft.com/office/drawing/2014/main" id="{0FE24E99-0D07-0768-B972-3D38112700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030" b="13553"/>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8AEF3-4B32-992D-896B-56216D70222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Plant identification was a very important subject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4234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orking in a laboratory&#10;&#10;AI-generated content may be incorrect.">
            <a:extLst>
              <a:ext uri="{FF2B5EF4-FFF2-40B4-BE49-F238E27FC236}">
                <a16:creationId xmlns:a16="http://schemas.microsoft.com/office/drawing/2014/main" id="{400E5156-0268-EA47-CFAF-389C3D46F1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2009" y="457200"/>
            <a:ext cx="4427981" cy="5943600"/>
          </a:xfrm>
          <a:prstGeom prst="rect">
            <a:avLst/>
          </a:prstGeom>
        </p:spPr>
      </p:pic>
    </p:spTree>
    <p:extLst>
      <p:ext uri="{BB962C8B-B14F-4D97-AF65-F5344CB8AC3E}">
        <p14:creationId xmlns:p14="http://schemas.microsoft.com/office/powerpoint/2010/main" val="317734697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tanding next to a tree&#10;&#10;AI-generated content may be incorrect.">
            <a:extLst>
              <a:ext uri="{FF2B5EF4-FFF2-40B4-BE49-F238E27FC236}">
                <a16:creationId xmlns:a16="http://schemas.microsoft.com/office/drawing/2014/main" id="{F3F16226-632C-673A-90D8-7B559178C4A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31358" b="1690"/>
          <a:stretch>
            <a:fillRect/>
          </a:stretch>
        </p:blipFill>
        <p:spPr>
          <a:xfrm>
            <a:off x="20" y="1282"/>
            <a:ext cx="12191980" cy="6856718"/>
          </a:xfrm>
          <a:prstGeom prst="rect">
            <a:avLst/>
          </a:prstGeom>
        </p:spPr>
      </p:pic>
    </p:spTree>
    <p:extLst>
      <p:ext uri="{BB962C8B-B14F-4D97-AF65-F5344CB8AC3E}">
        <p14:creationId xmlns:p14="http://schemas.microsoft.com/office/powerpoint/2010/main" val="3104956107"/>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794666F-14C4-A577-09D0-A6E80C27DFE8}"/>
              </a:ext>
            </a:extLst>
          </p:cNvPr>
          <p:cNvSpPr>
            <a:spLocks noGrp="1"/>
          </p:cNvSpPr>
          <p:nvPr>
            <p:ph type="ctrTitle"/>
          </p:nvPr>
        </p:nvSpPr>
        <p:spPr>
          <a:xfrm>
            <a:off x="1314824" y="735106"/>
            <a:ext cx="10053763" cy="2928470"/>
          </a:xfrm>
        </p:spPr>
        <p:txBody>
          <a:bodyPr anchor="b">
            <a:normAutofit/>
          </a:bodyPr>
          <a:lstStyle/>
          <a:p>
            <a:r>
              <a:rPr lang="en-AU" dirty="0">
                <a:solidFill>
                  <a:srgbClr val="FFFFFF"/>
                </a:solidFill>
              </a:rPr>
              <a:t>THE DEVELOPMENT OF TEACHING  HORTICULTURE AT BURNLEY	CAMPUS</a:t>
            </a:r>
            <a:endParaRPr lang="en-AU" sz="4800" dirty="0">
              <a:solidFill>
                <a:srgbClr val="FFFFFF"/>
              </a:solidFill>
            </a:endParaRPr>
          </a:p>
        </p:txBody>
      </p:sp>
      <p:sp>
        <p:nvSpPr>
          <p:cNvPr id="3" name="Subtitle 2">
            <a:extLst>
              <a:ext uri="{FF2B5EF4-FFF2-40B4-BE49-F238E27FC236}">
                <a16:creationId xmlns:a16="http://schemas.microsoft.com/office/drawing/2014/main" id="{40AE1391-37B6-A5A9-8A8D-7F70AEC2EF56}"/>
              </a:ext>
            </a:extLst>
          </p:cNvPr>
          <p:cNvSpPr>
            <a:spLocks noGrp="1"/>
          </p:cNvSpPr>
          <p:nvPr>
            <p:ph type="subTitle" idx="1"/>
          </p:nvPr>
        </p:nvSpPr>
        <p:spPr>
          <a:xfrm>
            <a:off x="1350682" y="4870824"/>
            <a:ext cx="10005951" cy="1458258"/>
          </a:xfrm>
        </p:spPr>
        <p:txBody>
          <a:bodyPr anchor="ctr">
            <a:normAutofit/>
          </a:bodyPr>
          <a:lstStyle/>
          <a:p>
            <a:r>
              <a:rPr lang="en-AU" sz="6600" b="1" dirty="0">
                <a:solidFill>
                  <a:schemeClr val="tx2">
                    <a:lumMod val="90000"/>
                    <a:lumOff val="10000"/>
                  </a:schemeClr>
                </a:solidFill>
              </a:rPr>
              <a:t>THE FIRST 100 YEARS</a:t>
            </a:r>
          </a:p>
        </p:txBody>
      </p:sp>
    </p:spTree>
    <p:extLst>
      <p:ext uri="{BB962C8B-B14F-4D97-AF65-F5344CB8AC3E}">
        <p14:creationId xmlns:p14="http://schemas.microsoft.com/office/powerpoint/2010/main" val="922071655"/>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next to a wall&#10;&#10;AI-generated content may be incorrect.">
            <a:extLst>
              <a:ext uri="{FF2B5EF4-FFF2-40B4-BE49-F238E27FC236}">
                <a16:creationId xmlns:a16="http://schemas.microsoft.com/office/drawing/2014/main" id="{AE4868BC-89C0-169A-F393-EF0C65455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721" b="13898"/>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67188969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8" name="Content Placeholder 7" descr="A couple of men cutting a tree&#10;&#10;AI-generated content may be incorrect.">
            <a:extLst>
              <a:ext uri="{FF2B5EF4-FFF2-40B4-BE49-F238E27FC236}">
                <a16:creationId xmlns:a16="http://schemas.microsoft.com/office/drawing/2014/main" id="{02C393A1-E23C-BA07-FBD4-614246DF55AD}"/>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r="-1" b="222"/>
          <a:stretch>
            <a:fillRect/>
          </a:stretch>
        </p:blipFill>
        <p:spPr>
          <a:xfrm>
            <a:off x="5419264" y="3265080"/>
            <a:ext cx="6129269" cy="3592925"/>
          </a:xfrm>
          <a:prstGeom prst="rect">
            <a:avLst/>
          </a:prstGeom>
        </p:spPr>
      </p:pic>
      <p:pic>
        <p:nvPicPr>
          <p:cNvPr id="6" name="Content Placeholder 5" descr="A person and person holding a sheet of paper&#10;&#10;AI-generated content may be incorrect.">
            <a:extLst>
              <a:ext uri="{FF2B5EF4-FFF2-40B4-BE49-F238E27FC236}">
                <a16:creationId xmlns:a16="http://schemas.microsoft.com/office/drawing/2014/main" id="{EFC55613-CEBB-722C-479D-6B5711547BF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r="9224" b="-2"/>
          <a:stretch>
            <a:fillRect/>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61758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men working on a farm&#10;&#10;AI-generated content may be incorrect.">
            <a:extLst>
              <a:ext uri="{FF2B5EF4-FFF2-40B4-BE49-F238E27FC236}">
                <a16:creationId xmlns:a16="http://schemas.microsoft.com/office/drawing/2014/main" id="{A8E08BA0-338F-AACE-00EE-45A94EFFB6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344" y="457200"/>
            <a:ext cx="6931311" cy="5943600"/>
          </a:xfrm>
          <a:prstGeom prst="rect">
            <a:avLst/>
          </a:prstGeom>
        </p:spPr>
      </p:pic>
    </p:spTree>
    <p:extLst>
      <p:ext uri="{BB962C8B-B14F-4D97-AF65-F5344CB8AC3E}">
        <p14:creationId xmlns:p14="http://schemas.microsoft.com/office/powerpoint/2010/main" val="406501128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outside&#10;&#10;AI-generated content may be incorrect.">
            <a:extLst>
              <a:ext uri="{FF2B5EF4-FFF2-40B4-BE49-F238E27FC236}">
                <a16:creationId xmlns:a16="http://schemas.microsoft.com/office/drawing/2014/main" id="{3E3D2E9C-D4FB-7BAC-D292-03DA6BB2C1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943"/>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993980809"/>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people working in a village&#10;&#10;AI-generated content may be incorrect.">
            <a:extLst>
              <a:ext uri="{FF2B5EF4-FFF2-40B4-BE49-F238E27FC236}">
                <a16:creationId xmlns:a16="http://schemas.microsoft.com/office/drawing/2014/main" id="{AB28C0CD-C53B-D95E-EF06-F388CC27A1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8213" y="457200"/>
            <a:ext cx="5735574" cy="5943600"/>
          </a:xfrm>
          <a:prstGeom prst="rect">
            <a:avLst/>
          </a:prstGeom>
        </p:spPr>
      </p:pic>
    </p:spTree>
    <p:extLst>
      <p:ext uri="{BB962C8B-B14F-4D97-AF65-F5344CB8AC3E}">
        <p14:creationId xmlns:p14="http://schemas.microsoft.com/office/powerpoint/2010/main" val="2336593557"/>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men standing next to a lawnmower&#10;&#10;AI-generated content may be incorrect.">
            <a:extLst>
              <a:ext uri="{FF2B5EF4-FFF2-40B4-BE49-F238E27FC236}">
                <a16:creationId xmlns:a16="http://schemas.microsoft.com/office/drawing/2014/main" id="{911180D7-FFF6-A941-1D1B-805E0F3178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538" r="1" b="39087"/>
          <a:stretch>
            <a:fillRect/>
          </a:stretch>
        </p:blipFill>
        <p:spPr>
          <a:xfrm>
            <a:off x="812849" y="457200"/>
            <a:ext cx="10566301" cy="5943600"/>
          </a:xfrm>
          <a:prstGeom prst="rect">
            <a:avLst/>
          </a:prstGeom>
        </p:spPr>
      </p:pic>
    </p:spTree>
    <p:extLst>
      <p:ext uri="{BB962C8B-B14F-4D97-AF65-F5344CB8AC3E}">
        <p14:creationId xmlns:p14="http://schemas.microsoft.com/office/powerpoint/2010/main" val="421601350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around a tree&#10;&#10;AI-generated content may be incorrect.">
            <a:extLst>
              <a:ext uri="{FF2B5EF4-FFF2-40B4-BE49-F238E27FC236}">
                <a16:creationId xmlns:a16="http://schemas.microsoft.com/office/drawing/2014/main" id="{25D6C155-9030-3CBC-3D3B-92F2A5D14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500" y="457200"/>
            <a:ext cx="8255000" cy="5943600"/>
          </a:xfrm>
          <a:prstGeom prst="rect">
            <a:avLst/>
          </a:prstGeom>
        </p:spPr>
      </p:pic>
    </p:spTree>
    <p:extLst>
      <p:ext uri="{BB962C8B-B14F-4D97-AF65-F5344CB8AC3E}">
        <p14:creationId xmlns:p14="http://schemas.microsoft.com/office/powerpoint/2010/main" val="2382522285"/>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tanding in a line&#10;&#10;AI-generated content may be incorrect.">
            <a:extLst>
              <a:ext uri="{FF2B5EF4-FFF2-40B4-BE49-F238E27FC236}">
                <a16:creationId xmlns:a16="http://schemas.microsoft.com/office/drawing/2014/main" id="{F23A013A-2EB4-F086-6A39-6FC1D7FF74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304" b="10763"/>
          <a:stretch>
            <a:fillRect/>
          </a:stretch>
        </p:blipFill>
        <p:spPr>
          <a:xfrm>
            <a:off x="811837" y="457200"/>
            <a:ext cx="10568326" cy="5943600"/>
          </a:xfrm>
          <a:prstGeom prst="rect">
            <a:avLst/>
          </a:prstGeom>
        </p:spPr>
      </p:pic>
    </p:spTree>
    <p:extLst>
      <p:ext uri="{BB962C8B-B14F-4D97-AF65-F5344CB8AC3E}">
        <p14:creationId xmlns:p14="http://schemas.microsoft.com/office/powerpoint/2010/main" val="171738466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looking at a table with books&#10;&#10;AI-generated content may be incorrect.">
            <a:extLst>
              <a:ext uri="{FF2B5EF4-FFF2-40B4-BE49-F238E27FC236}">
                <a16:creationId xmlns:a16="http://schemas.microsoft.com/office/drawing/2014/main" id="{F1C14109-D32A-56A1-FEDE-3C721FD73966}"/>
              </a:ext>
            </a:extLst>
          </p:cNvPr>
          <p:cNvPicPr>
            <a:picLocks noChangeAspect="1"/>
          </p:cNvPicPr>
          <p:nvPr/>
        </p:nvPicPr>
        <p:blipFill>
          <a:blip r:embed="rId2">
            <a:extLst>
              <a:ext uri="{28A0092B-C50C-407E-A947-70E740481C1C}">
                <a14:useLocalDpi xmlns:a14="http://schemas.microsoft.com/office/drawing/2010/main" val="0"/>
              </a:ext>
            </a:extLst>
          </a:blip>
          <a:srcRect r="7237" b="-2"/>
          <a:stretch>
            <a:fillRect/>
          </a:stretch>
        </p:blipFill>
        <p:spPr>
          <a:xfrm>
            <a:off x="20" y="431"/>
            <a:ext cx="8115280" cy="6408311"/>
          </a:xfrm>
          <a:prstGeom prst="rect">
            <a:avLst/>
          </a:prstGeom>
        </p:spPr>
      </p:pic>
      <p:sp>
        <p:nvSpPr>
          <p:cNvPr id="20" name="Content Placeholder 19">
            <a:extLst>
              <a:ext uri="{FF2B5EF4-FFF2-40B4-BE49-F238E27FC236}">
                <a16:creationId xmlns:a16="http://schemas.microsoft.com/office/drawing/2014/main" id="{405BF0B4-B724-9D12-CF98-F342F81F6A53}"/>
              </a:ext>
            </a:extLst>
          </p:cNvPr>
          <p:cNvSpPr>
            <a:spLocks noGrp="1"/>
          </p:cNvSpPr>
          <p:nvPr>
            <p:ph idx="1"/>
          </p:nvPr>
        </p:nvSpPr>
        <p:spPr>
          <a:xfrm>
            <a:off x="8643193" y="914400"/>
            <a:ext cx="2942813" cy="5044273"/>
          </a:xfrm>
        </p:spPr>
        <p:txBody>
          <a:bodyPr>
            <a:noAutofit/>
          </a:bodyPr>
          <a:lstStyle/>
          <a:p>
            <a:r>
              <a:rPr lang="en-US" sz="3200" dirty="0"/>
              <a:t>Returned service men and women were given an opportunity to train for a career in horticulture after WWII </a:t>
            </a:r>
          </a:p>
        </p:txBody>
      </p:sp>
      <p:sp>
        <p:nvSpPr>
          <p:cNvPr id="25" name="Rectangle 2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513117"/>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C3BD3870-1F73-B781-45D3-0FE0D2308582}"/>
              </a:ext>
            </a:extLst>
          </p:cNvPr>
          <p:cNvSpPr>
            <a:spLocks noGrp="1"/>
          </p:cNvSpPr>
          <p:nvPr>
            <p:ph idx="1"/>
          </p:nvPr>
        </p:nvSpPr>
        <p:spPr>
          <a:xfrm>
            <a:off x="876693" y="609600"/>
            <a:ext cx="3455821" cy="5371708"/>
          </a:xfrm>
        </p:spPr>
        <p:txBody>
          <a:bodyPr anchor="t">
            <a:noAutofit/>
          </a:bodyPr>
          <a:lstStyle/>
          <a:p>
            <a:pPr marL="0" indent="0">
              <a:buNone/>
            </a:pPr>
            <a:r>
              <a:rPr lang="en-US" sz="3200" dirty="0">
                <a:solidFill>
                  <a:schemeClr val="bg1"/>
                </a:solidFill>
              </a:rPr>
              <a:t>Funding from the Commonwealth Reconstruction Training Scheme allowed for the construction of a new School Building to replace the old Pavilion in 1949</a:t>
            </a:r>
          </a:p>
        </p:txBody>
      </p:sp>
      <p:pic>
        <p:nvPicPr>
          <p:cNvPr id="5" name="Content Placeholder 4" descr="A building with a flag on the top&#10;&#10;AI-generated content may be incorrect.">
            <a:extLst>
              <a:ext uri="{FF2B5EF4-FFF2-40B4-BE49-F238E27FC236}">
                <a16:creationId xmlns:a16="http://schemas.microsoft.com/office/drawing/2014/main" id="{A6EDFE79-B2B5-1A13-7EBA-B7966FD4537E}"/>
              </a:ext>
            </a:extLst>
          </p:cNvPr>
          <p:cNvPicPr>
            <a:picLocks noChangeAspect="1"/>
          </p:cNvPicPr>
          <p:nvPr/>
        </p:nvPicPr>
        <p:blipFill>
          <a:blip r:embed="rId2">
            <a:extLst>
              <a:ext uri="{28A0092B-C50C-407E-A947-70E740481C1C}">
                <a14:useLocalDpi xmlns:a14="http://schemas.microsoft.com/office/drawing/2010/main" val="0"/>
              </a:ext>
            </a:extLst>
          </a:blip>
          <a:srcRect l="21148" r="1925" b="1"/>
          <a:stretch>
            <a:fillRect/>
          </a:stretch>
        </p:blipFill>
        <p:spPr>
          <a:xfrm>
            <a:off x="5086726" y="10"/>
            <a:ext cx="7105273" cy="6857990"/>
          </a:xfrm>
          <a:prstGeom prst="rect">
            <a:avLst/>
          </a:prstGeom>
        </p:spPr>
      </p:pic>
      <p:grpSp>
        <p:nvGrpSpPr>
          <p:cNvPr id="39" name="Group 3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40" name="Rectangle 3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311025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1AC3F9-269F-B9EA-1136-A8B7367C507A}"/>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1891</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BURNLEY SCHOOL OF HORTICULTURE</a:t>
            </a:r>
          </a:p>
        </p:txBody>
      </p:sp>
      <p:sp>
        <p:nvSpPr>
          <p:cNvPr id="3" name="Text Placeholder 2">
            <a:extLst>
              <a:ext uri="{FF2B5EF4-FFF2-40B4-BE49-F238E27FC236}">
                <a16:creationId xmlns:a16="http://schemas.microsoft.com/office/drawing/2014/main" id="{183C5B4A-8E3E-C9DA-93EC-21246E4D6BF6}"/>
              </a:ext>
            </a:extLst>
          </p:cNvPr>
          <p:cNvSpPr>
            <a:spLocks noGrp="1"/>
          </p:cNvSpPr>
          <p:nvPr>
            <p:ph type="body" idx="1"/>
          </p:nvPr>
        </p:nvSpPr>
        <p:spPr>
          <a:xfrm>
            <a:off x="1559943" y="5171093"/>
            <a:ext cx="9078628" cy="860620"/>
          </a:xfrm>
        </p:spPr>
        <p:txBody>
          <a:bodyPr vert="horz" lIns="91440" tIns="45720" rIns="91440" bIns="45720" rtlCol="0" anchor="ctr">
            <a:noAutofit/>
          </a:bodyPr>
          <a:lstStyle/>
          <a:p>
            <a:pPr algn="ctr"/>
            <a:r>
              <a:rPr lang="en-US" sz="4000" kern="1200" dirty="0">
                <a:solidFill>
                  <a:srgbClr val="FFFFFF"/>
                </a:solidFill>
                <a:latin typeface="+mn-lt"/>
                <a:ea typeface="+mn-ea"/>
                <a:cs typeface="+mn-cs"/>
              </a:rPr>
              <a:t>Under the control of the Department of Agriculture, Victoria</a:t>
            </a:r>
          </a:p>
        </p:txBody>
      </p:sp>
    </p:spTree>
    <p:extLst>
      <p:ext uri="{BB962C8B-B14F-4D97-AF65-F5344CB8AC3E}">
        <p14:creationId xmlns:p14="http://schemas.microsoft.com/office/powerpoint/2010/main" val="137181020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F90F0C3-6F63-9598-6DEB-0CAF6D8C27B6}"/>
              </a:ext>
            </a:extLst>
          </p:cNvPr>
          <p:cNvSpPr>
            <a:spLocks noGrp="1"/>
          </p:cNvSpPr>
          <p:nvPr>
            <p:ph type="ctrTitle"/>
          </p:nvPr>
        </p:nvSpPr>
        <p:spPr>
          <a:xfrm>
            <a:off x="1314824" y="735106"/>
            <a:ext cx="10053763" cy="2928470"/>
          </a:xfrm>
        </p:spPr>
        <p:txBody>
          <a:bodyPr anchor="b">
            <a:normAutofit/>
          </a:bodyPr>
          <a:lstStyle/>
          <a:p>
            <a:pPr algn="l"/>
            <a:r>
              <a:rPr lang="en-AU" sz="6600" dirty="0">
                <a:solidFill>
                  <a:srgbClr val="FFFFFF"/>
                </a:solidFill>
              </a:rPr>
              <a:t>DIPLOMA OF HORTICULTURE</a:t>
            </a:r>
          </a:p>
        </p:txBody>
      </p:sp>
      <p:sp>
        <p:nvSpPr>
          <p:cNvPr id="3" name="Subtitle 2">
            <a:extLst>
              <a:ext uri="{FF2B5EF4-FFF2-40B4-BE49-F238E27FC236}">
                <a16:creationId xmlns:a16="http://schemas.microsoft.com/office/drawing/2014/main" id="{27874ADA-DEF1-97C5-5A32-FB601E01CB1B}"/>
              </a:ext>
            </a:extLst>
          </p:cNvPr>
          <p:cNvSpPr>
            <a:spLocks noGrp="1"/>
          </p:cNvSpPr>
          <p:nvPr>
            <p:ph type="subTitle" idx="1"/>
          </p:nvPr>
        </p:nvSpPr>
        <p:spPr>
          <a:xfrm>
            <a:off x="1350682" y="4870824"/>
            <a:ext cx="10005951" cy="1458258"/>
          </a:xfrm>
        </p:spPr>
        <p:txBody>
          <a:bodyPr anchor="ctr">
            <a:noAutofit/>
          </a:bodyPr>
          <a:lstStyle/>
          <a:p>
            <a:pPr algn="l"/>
            <a:r>
              <a:rPr lang="en-AU" sz="4000" dirty="0"/>
              <a:t>Introduced in 1958 to allow students to compete for jobs requiring higher qualifications</a:t>
            </a:r>
          </a:p>
        </p:txBody>
      </p:sp>
    </p:spTree>
    <p:extLst>
      <p:ext uri="{BB962C8B-B14F-4D97-AF65-F5344CB8AC3E}">
        <p14:creationId xmlns:p14="http://schemas.microsoft.com/office/powerpoint/2010/main" val="329779955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65388C-D378-D33C-A9A5-399DBDEB62ED}"/>
              </a:ext>
            </a:extLst>
          </p:cNvPr>
          <p:cNvSpPr>
            <a:spLocks noGrp="1"/>
          </p:cNvSpPr>
          <p:nvPr>
            <p:ph type="title"/>
          </p:nvPr>
        </p:nvSpPr>
        <p:spPr>
          <a:xfrm>
            <a:off x="1137034" y="609600"/>
            <a:ext cx="4784796" cy="1330840"/>
          </a:xfrm>
        </p:spPr>
        <p:txBody>
          <a:bodyPr>
            <a:noAutofit/>
          </a:bodyPr>
          <a:lstStyle/>
          <a:p>
            <a:r>
              <a:rPr lang="en-AU" dirty="0">
                <a:solidFill>
                  <a:schemeClr val="bg1"/>
                </a:solidFill>
              </a:rPr>
              <a:t>BURNLEY HORTICULTURAL COLLEGE</a:t>
            </a:r>
          </a:p>
        </p:txBody>
      </p:sp>
      <p:sp>
        <p:nvSpPr>
          <p:cNvPr id="3" name="Content Placeholder 2">
            <a:extLst>
              <a:ext uri="{FF2B5EF4-FFF2-40B4-BE49-F238E27FC236}">
                <a16:creationId xmlns:a16="http://schemas.microsoft.com/office/drawing/2014/main" id="{64DE6C4F-EFC7-73CC-CF2A-D2DCB3E0F6EF}"/>
              </a:ext>
            </a:extLst>
          </p:cNvPr>
          <p:cNvSpPr>
            <a:spLocks noGrp="1"/>
          </p:cNvSpPr>
          <p:nvPr>
            <p:ph idx="1"/>
          </p:nvPr>
        </p:nvSpPr>
        <p:spPr>
          <a:xfrm>
            <a:off x="1137034" y="2418346"/>
            <a:ext cx="4438036" cy="4016743"/>
          </a:xfrm>
        </p:spPr>
        <p:txBody>
          <a:bodyPr>
            <a:normAutofit/>
          </a:bodyPr>
          <a:lstStyle/>
          <a:p>
            <a:pPr marL="0" indent="0">
              <a:buNone/>
            </a:pPr>
            <a:r>
              <a:rPr lang="en-AU" sz="3200" dirty="0">
                <a:solidFill>
                  <a:schemeClr val="bg1"/>
                </a:solidFill>
              </a:rPr>
              <a:t>The name was changed to help lift the image of the school and a College Logo was designed by Douglas Kneen, brother of the Principal, T. H. Kneen</a:t>
            </a:r>
          </a:p>
        </p:txBody>
      </p:sp>
      <p:pic>
        <p:nvPicPr>
          <p:cNvPr id="5" name="Picture 4" descr="A metal badge with a plant on it&#10;&#10;AI-generated content may be incorrect.">
            <a:extLst>
              <a:ext uri="{FF2B5EF4-FFF2-40B4-BE49-F238E27FC236}">
                <a16:creationId xmlns:a16="http://schemas.microsoft.com/office/drawing/2014/main" id="{529758F5-A440-41F7-7505-66C6775DA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10" y="985367"/>
            <a:ext cx="4737650" cy="4909481"/>
          </a:xfrm>
          <a:prstGeom prst="rect">
            <a:avLst/>
          </a:prstGeom>
        </p:spPr>
      </p:pic>
    </p:spTree>
    <p:extLst>
      <p:ext uri="{BB962C8B-B14F-4D97-AF65-F5344CB8AC3E}">
        <p14:creationId xmlns:p14="http://schemas.microsoft.com/office/powerpoint/2010/main" val="327530942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5BBAE11-FE65-E744-0BF7-C8F3827038D1}"/>
              </a:ext>
            </a:extLst>
          </p:cNvPr>
          <p:cNvSpPr>
            <a:spLocks noGrp="1"/>
          </p:cNvSpPr>
          <p:nvPr>
            <p:ph type="title"/>
          </p:nvPr>
        </p:nvSpPr>
        <p:spPr>
          <a:xfrm>
            <a:off x="945790" y="370761"/>
            <a:ext cx="9448801" cy="1047132"/>
          </a:xfrm>
        </p:spPr>
        <p:txBody>
          <a:bodyPr vert="horz" lIns="91440" tIns="45720" rIns="91440" bIns="45720" rtlCol="0" anchor="ctr">
            <a:noAutofit/>
          </a:bodyPr>
          <a:lstStyle/>
          <a:p>
            <a:pPr algn="ctr"/>
            <a:r>
              <a:rPr lang="en-US" sz="3200" kern="1200" dirty="0">
                <a:solidFill>
                  <a:srgbClr val="FFFFFF"/>
                </a:solidFill>
                <a:latin typeface="+mj-lt"/>
                <a:ea typeface="+mj-ea"/>
                <a:cs typeface="+mj-cs"/>
              </a:rPr>
              <a:t>During the 1950’s and 1960’s Camps to Wilson’s Promontory and Sojourns to </a:t>
            </a:r>
            <a:r>
              <a:rPr lang="en-US" sz="3200" kern="1200" dirty="0" err="1">
                <a:solidFill>
                  <a:srgbClr val="FFFFFF"/>
                </a:solidFill>
                <a:latin typeface="+mj-lt"/>
                <a:ea typeface="+mj-ea"/>
                <a:cs typeface="+mj-cs"/>
              </a:rPr>
              <a:t>Tatura</a:t>
            </a:r>
            <a:r>
              <a:rPr lang="en-US" sz="3200" kern="1200" dirty="0">
                <a:solidFill>
                  <a:srgbClr val="FFFFFF"/>
                </a:solidFill>
                <a:latin typeface="+mj-lt"/>
                <a:ea typeface="+mj-ea"/>
                <a:cs typeface="+mj-cs"/>
              </a:rPr>
              <a:t> and Mildura Horticulture Research Stations became part of the Curriculum</a:t>
            </a:r>
          </a:p>
        </p:txBody>
      </p:sp>
      <p:pic>
        <p:nvPicPr>
          <p:cNvPr id="11" name="Content Placeholder 10" descr="A group of people standing in a field&#10;&#10;AI-generated content may be incorrect.">
            <a:extLst>
              <a:ext uri="{FF2B5EF4-FFF2-40B4-BE49-F238E27FC236}">
                <a16:creationId xmlns:a16="http://schemas.microsoft.com/office/drawing/2014/main" id="{E2DF7F8C-7E72-F173-A197-8AFC4431C40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4181" r="18316" b="-4"/>
          <a:stretch>
            <a:fillRect/>
          </a:stretch>
        </p:blipFill>
        <p:spPr>
          <a:xfrm>
            <a:off x="405102" y="1801890"/>
            <a:ext cx="4015015" cy="4015015"/>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9" name="Content Placeholder 8" descr="A group of people standing in a field&#10;&#10;AI-generated content may be incorrect.">
            <a:extLst>
              <a:ext uri="{FF2B5EF4-FFF2-40B4-BE49-F238E27FC236}">
                <a16:creationId xmlns:a16="http://schemas.microsoft.com/office/drawing/2014/main" id="{DF9E89FB-9566-F853-9F4B-E40A9EC47815}"/>
              </a:ext>
            </a:extLst>
          </p:cNvPr>
          <p:cNvPicPr>
            <a:picLocks noChangeAspect="1"/>
          </p:cNvPicPr>
          <p:nvPr/>
        </p:nvPicPr>
        <p:blipFill>
          <a:blip r:embed="rId3">
            <a:extLst>
              <a:ext uri="{28A0092B-C50C-407E-A947-70E740481C1C}">
                <a14:useLocalDpi xmlns:a14="http://schemas.microsoft.com/office/drawing/2010/main" val="0"/>
              </a:ext>
            </a:extLst>
          </a:blip>
          <a:srcRect l="22176" r="10823" b="-1"/>
          <a:stretch>
            <a:fillRect/>
          </a:stretch>
        </p:blipFill>
        <p:spPr>
          <a:xfrm>
            <a:off x="4538467" y="1801890"/>
            <a:ext cx="3188751" cy="3188751"/>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7" name="Content Placeholder 6" descr="A group of people standing on a beach&#10;&#10;AI-generated content may be incorrect.">
            <a:extLst>
              <a:ext uri="{FF2B5EF4-FFF2-40B4-BE49-F238E27FC236}">
                <a16:creationId xmlns:a16="http://schemas.microsoft.com/office/drawing/2014/main" id="{0DF28E38-25BD-F669-3E73-9EB5CF88C0D5}"/>
              </a:ext>
            </a:extLst>
          </p:cNvPr>
          <p:cNvPicPr>
            <a:picLocks noChangeAspect="1"/>
          </p:cNvPicPr>
          <p:nvPr/>
        </p:nvPicPr>
        <p:blipFill>
          <a:blip r:embed="rId4">
            <a:extLst>
              <a:ext uri="{28A0092B-C50C-407E-A947-70E740481C1C}">
                <a14:useLocalDpi xmlns:a14="http://schemas.microsoft.com/office/drawing/2010/main" val="0"/>
              </a:ext>
            </a:extLst>
          </a:blip>
          <a:srcRect l="6388" r="26109" b="-4"/>
          <a:stretch>
            <a:fillRect/>
          </a:stretch>
        </p:blipFill>
        <p:spPr>
          <a:xfrm>
            <a:off x="7801127" y="1801891"/>
            <a:ext cx="4015014" cy="401501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22" name="Content Placeholder 21">
            <a:extLst>
              <a:ext uri="{FF2B5EF4-FFF2-40B4-BE49-F238E27FC236}">
                <a16:creationId xmlns:a16="http://schemas.microsoft.com/office/drawing/2014/main" id="{357D2134-B100-171B-ECF4-095792A6347F}"/>
              </a:ext>
            </a:extLst>
          </p:cNvPr>
          <p:cNvSpPr>
            <a:spLocks noGrp="1"/>
          </p:cNvSpPr>
          <p:nvPr>
            <p:ph sz="half" idx="2"/>
          </p:nvPr>
        </p:nvSpPr>
        <p:spPr>
          <a:xfrm>
            <a:off x="1371601" y="4786744"/>
            <a:ext cx="9448800" cy="1442631"/>
          </a:xfrm>
        </p:spPr>
        <p:txBody>
          <a:bodyPr vert="horz" lIns="91440" tIns="45720" rIns="91440" bIns="45720" rtlCol="0">
            <a:normAutofit/>
          </a:bodyPr>
          <a:lstStyle/>
          <a:p>
            <a:endParaRPr lang="en-US" sz="2000" dirty="0"/>
          </a:p>
        </p:txBody>
      </p:sp>
    </p:spTree>
    <p:extLst>
      <p:ext uri="{BB962C8B-B14F-4D97-AF65-F5344CB8AC3E}">
        <p14:creationId xmlns:p14="http://schemas.microsoft.com/office/powerpoint/2010/main" val="2587416765"/>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5974DB2F-B583-3B42-0F39-C8D99641902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5400" kern="1200" dirty="0">
                <a:solidFill>
                  <a:srgbClr val="FFFFFF"/>
                </a:solidFill>
                <a:latin typeface="+mj-lt"/>
                <a:ea typeface="+mj-ea"/>
                <a:cs typeface="+mj-cs"/>
              </a:rPr>
              <a:t>Courses offered in the 1960’s</a:t>
            </a:r>
          </a:p>
        </p:txBody>
      </p:sp>
      <p:pic>
        <p:nvPicPr>
          <p:cNvPr id="8" name="Content Placeholder 7" descr="A bulletin board with papers and pictures&#10;&#10;AI-generated content may be incorrect.">
            <a:extLst>
              <a:ext uri="{FF2B5EF4-FFF2-40B4-BE49-F238E27FC236}">
                <a16:creationId xmlns:a16="http://schemas.microsoft.com/office/drawing/2014/main" id="{996F95CF-5F75-0956-D5F7-6952DB4A97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954181"/>
            <a:ext cx="7225748" cy="4949637"/>
          </a:xfrm>
          <a:prstGeom prst="rect">
            <a:avLst/>
          </a:prstGeom>
        </p:spPr>
      </p:pic>
    </p:spTree>
    <p:extLst>
      <p:ext uri="{BB962C8B-B14F-4D97-AF65-F5344CB8AC3E}">
        <p14:creationId xmlns:p14="http://schemas.microsoft.com/office/powerpoint/2010/main" val="323336136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teaching a group of people&#10;&#10;AI-generated content may be incorrect.">
            <a:extLst>
              <a:ext uri="{FF2B5EF4-FFF2-40B4-BE49-F238E27FC236}">
                <a16:creationId xmlns:a16="http://schemas.microsoft.com/office/drawing/2014/main" id="{E8447ABA-0676-7B84-DB40-F6EBCAEC06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654" b="21279"/>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522232263"/>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F9E4A83-55E8-9826-627D-6FA11060964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More emphasis on science</a:t>
            </a:r>
          </a:p>
        </p:txBody>
      </p:sp>
      <p:pic>
        <p:nvPicPr>
          <p:cNvPr id="5" name="Content Placeholder 4" descr="A person in a lab coat looking through a microscope&#10;&#10;AI-generated content may be incorrect.">
            <a:extLst>
              <a:ext uri="{FF2B5EF4-FFF2-40B4-BE49-F238E27FC236}">
                <a16:creationId xmlns:a16="http://schemas.microsoft.com/office/drawing/2014/main" id="{E8473103-CA3B-2681-BBE6-F1D8BEE59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7318" y="467208"/>
            <a:ext cx="4575968" cy="5923584"/>
          </a:xfrm>
          <a:prstGeom prst="rect">
            <a:avLst/>
          </a:prstGeom>
        </p:spPr>
      </p:pic>
    </p:spTree>
    <p:extLst>
      <p:ext uri="{BB962C8B-B14F-4D97-AF65-F5344CB8AC3E}">
        <p14:creationId xmlns:p14="http://schemas.microsoft.com/office/powerpoint/2010/main" val="344085503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F33C3-C997-6DB8-A19D-86B01AAD1738}"/>
              </a:ext>
            </a:extLst>
          </p:cNvPr>
          <p:cNvSpPr>
            <a:spLocks noGrp="1"/>
          </p:cNvSpPr>
          <p:nvPr>
            <p:ph type="title"/>
          </p:nvPr>
        </p:nvSpPr>
        <p:spPr>
          <a:xfrm>
            <a:off x="758952" y="813574"/>
            <a:ext cx="3221377" cy="3859252"/>
          </a:xfrm>
        </p:spPr>
        <p:txBody>
          <a:bodyPr vert="horz" lIns="91440" tIns="45720" rIns="91440" bIns="45720" rtlCol="0" anchor="t">
            <a:normAutofit/>
          </a:bodyPr>
          <a:lstStyle/>
          <a:p>
            <a:r>
              <a:rPr lang="en-US" dirty="0">
                <a:solidFill>
                  <a:schemeClr val="bg1"/>
                </a:solidFill>
              </a:rPr>
              <a:t>Students studying entomology with their own insect collections</a:t>
            </a:r>
          </a:p>
        </p:txBody>
      </p:sp>
      <p:pic>
        <p:nvPicPr>
          <p:cNvPr id="5" name="Content Placeholder 4" descr="A group of people sitting at desks&#10;&#10;AI-generated content may be incorrect.">
            <a:extLst>
              <a:ext uri="{FF2B5EF4-FFF2-40B4-BE49-F238E27FC236}">
                <a16:creationId xmlns:a16="http://schemas.microsoft.com/office/drawing/2014/main" id="{499BDC11-C97E-0C1A-9C27-61DD778EC6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6947" b="-1"/>
          <a:stretch>
            <a:fillRect/>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Tree>
    <p:extLst>
      <p:ext uri="{BB962C8B-B14F-4D97-AF65-F5344CB8AC3E}">
        <p14:creationId xmlns:p14="http://schemas.microsoft.com/office/powerpoint/2010/main" val="2311486123"/>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642C893-BBAE-E821-47D1-F894E29298BA}"/>
              </a:ext>
            </a:extLst>
          </p:cNvPr>
          <p:cNvSpPr>
            <a:spLocks noGrp="1"/>
          </p:cNvSpPr>
          <p:nvPr>
            <p:ph type="ctrTitle"/>
          </p:nvPr>
        </p:nvSpPr>
        <p:spPr>
          <a:xfrm>
            <a:off x="4221803" y="330506"/>
            <a:ext cx="7208197" cy="2809301"/>
          </a:xfrm>
        </p:spPr>
        <p:txBody>
          <a:bodyPr anchor="b">
            <a:normAutofit/>
          </a:bodyPr>
          <a:lstStyle/>
          <a:p>
            <a:pPr algn="l"/>
            <a:r>
              <a:rPr lang="en-AU" dirty="0">
                <a:solidFill>
                  <a:srgbClr val="FFFFFF"/>
                </a:solidFill>
              </a:rPr>
              <a:t>DIPLOMA OF HORTICULTURAL SCIENCE</a:t>
            </a:r>
          </a:p>
        </p:txBody>
      </p:sp>
      <p:sp>
        <p:nvSpPr>
          <p:cNvPr id="4" name="Subtitle 3">
            <a:extLst>
              <a:ext uri="{FF2B5EF4-FFF2-40B4-BE49-F238E27FC236}">
                <a16:creationId xmlns:a16="http://schemas.microsoft.com/office/drawing/2014/main" id="{8EAF1A5B-BDD3-CFBB-AB6E-F6429EA2399F}"/>
              </a:ext>
            </a:extLst>
          </p:cNvPr>
          <p:cNvSpPr>
            <a:spLocks noGrp="1"/>
          </p:cNvSpPr>
          <p:nvPr>
            <p:ph type="subTitle" idx="1"/>
          </p:nvPr>
        </p:nvSpPr>
        <p:spPr>
          <a:xfrm>
            <a:off x="4221803" y="3294043"/>
            <a:ext cx="7208197" cy="2911560"/>
          </a:xfrm>
        </p:spPr>
        <p:txBody>
          <a:bodyPr>
            <a:noAutofit/>
          </a:bodyPr>
          <a:lstStyle/>
          <a:p>
            <a:pPr algn="l"/>
            <a:r>
              <a:rPr lang="en-AU" sz="3600" dirty="0">
                <a:solidFill>
                  <a:srgbClr val="FFFFFF"/>
                </a:solidFill>
              </a:rPr>
              <a:t>In 1967 a new Diploma was introduced with a more tertiary oriented content. Completion of this course could lead directly to University entry.  A new emphasis on Chemistry and less Practical time.</a:t>
            </a:r>
          </a:p>
        </p:txBody>
      </p:sp>
      <p:sp>
        <p:nvSpPr>
          <p:cNvPr id="19" name="Rectangle 18">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951150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standing outside&#10;&#10;AI-generated content may be incorrect.">
            <a:extLst>
              <a:ext uri="{FF2B5EF4-FFF2-40B4-BE49-F238E27FC236}">
                <a16:creationId xmlns:a16="http://schemas.microsoft.com/office/drawing/2014/main" id="{E64BBCCF-CC1C-26A6-4E6A-BC241CFE46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000" b="22419"/>
          <a:stretch>
            <a:fillRect/>
          </a:stretch>
        </p:blipFill>
        <p:spPr>
          <a:xfrm>
            <a:off x="20" y="1"/>
            <a:ext cx="12191979" cy="6858000"/>
          </a:xfrm>
          <a:prstGeom prst="rect">
            <a:avLst/>
          </a:prstGeom>
        </p:spPr>
      </p:pic>
    </p:spTree>
    <p:extLst>
      <p:ext uri="{BB962C8B-B14F-4D97-AF65-F5344CB8AC3E}">
        <p14:creationId xmlns:p14="http://schemas.microsoft.com/office/powerpoint/2010/main" val="2753233279"/>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19E2E-4823-F051-1E63-C9710106F7F9}"/>
              </a:ext>
            </a:extLst>
          </p:cNvPr>
          <p:cNvSpPr>
            <a:spLocks noGrp="1"/>
          </p:cNvSpPr>
          <p:nvPr>
            <p:ph type="title"/>
          </p:nvPr>
        </p:nvSpPr>
        <p:spPr>
          <a:xfrm>
            <a:off x="1961002" y="1043772"/>
            <a:ext cx="8642164" cy="1539936"/>
          </a:xfrm>
        </p:spPr>
        <p:txBody>
          <a:bodyPr vert="horz" lIns="91440" tIns="45720" rIns="91440" bIns="45720" rtlCol="0" anchor="b">
            <a:normAutofit/>
          </a:bodyPr>
          <a:lstStyle/>
          <a:p>
            <a:r>
              <a:rPr lang="en-US" kern="1200" dirty="0">
                <a:solidFill>
                  <a:schemeClr val="bg1"/>
                </a:solidFill>
                <a:latin typeface="+mj-lt"/>
                <a:ea typeface="+mj-ea"/>
                <a:cs typeface="+mj-cs"/>
              </a:rPr>
              <a:t>In the 1970’s and 1980’s</a:t>
            </a:r>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714F4DC-39DA-9469-29FC-1B346BEEEE54}"/>
              </a:ext>
            </a:extLst>
          </p:cNvPr>
          <p:cNvSpPr>
            <a:spLocks noGrp="1"/>
          </p:cNvSpPr>
          <p:nvPr>
            <p:ph type="body" idx="1"/>
          </p:nvPr>
        </p:nvSpPr>
        <p:spPr>
          <a:xfrm>
            <a:off x="1961001" y="3327094"/>
            <a:ext cx="7447403" cy="2643801"/>
          </a:xfrm>
        </p:spPr>
        <p:txBody>
          <a:bodyPr vert="horz" lIns="91440" tIns="45720" rIns="91440" bIns="45720" rtlCol="0" anchor="ctr">
            <a:noAutofit/>
          </a:bodyPr>
          <a:lstStyle/>
          <a:p>
            <a:pPr algn="ctr"/>
            <a:r>
              <a:rPr lang="en-US" sz="4000" kern="1200" dirty="0">
                <a:solidFill>
                  <a:srgbClr val="FFFFFF"/>
                </a:solidFill>
                <a:latin typeface="+mn-lt"/>
                <a:ea typeface="+mn-ea"/>
                <a:cs typeface="+mn-cs"/>
              </a:rPr>
              <a:t>Increased time spent on Research Projects. Horticultural crop production and management gave way to more amenities training.</a:t>
            </a:r>
          </a:p>
        </p:txBody>
      </p:sp>
    </p:spTree>
    <p:extLst>
      <p:ext uri="{BB962C8B-B14F-4D97-AF65-F5344CB8AC3E}">
        <p14:creationId xmlns:p14="http://schemas.microsoft.com/office/powerpoint/2010/main" val="403482857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89526CE-4AB5-FFF1-3FD8-E10769D1807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dirty="0">
                <a:solidFill>
                  <a:srgbClr val="FFFFFF"/>
                </a:solidFill>
                <a:latin typeface="+mj-lt"/>
                <a:ea typeface="+mj-ea"/>
                <a:cs typeface="+mj-cs"/>
              </a:rPr>
              <a:t>The first Horticultural College in Australia and one of the first in the world</a:t>
            </a:r>
          </a:p>
        </p:txBody>
      </p:sp>
      <p:pic>
        <p:nvPicPr>
          <p:cNvPr id="5" name="Content Placeholder 4" descr="A group of people working in a farm&#10;&#10;AI-generated content may be incorrect.">
            <a:extLst>
              <a:ext uri="{FF2B5EF4-FFF2-40B4-BE49-F238E27FC236}">
                <a16:creationId xmlns:a16="http://schemas.microsoft.com/office/drawing/2014/main" id="{C2973D6B-E01B-A81D-60F0-A7F9148E3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890956"/>
            <a:ext cx="7225748" cy="5076087"/>
          </a:xfrm>
          <a:prstGeom prst="rect">
            <a:avLst/>
          </a:prstGeom>
        </p:spPr>
      </p:pic>
    </p:spTree>
    <p:extLst>
      <p:ext uri="{BB962C8B-B14F-4D97-AF65-F5344CB8AC3E}">
        <p14:creationId xmlns:p14="http://schemas.microsoft.com/office/powerpoint/2010/main" val="168850136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5" name="Content Placeholder 4" descr="A group of men working on a project&#10;&#10;AI-generated content may be incorrect.">
            <a:extLst>
              <a:ext uri="{FF2B5EF4-FFF2-40B4-BE49-F238E27FC236}">
                <a16:creationId xmlns:a16="http://schemas.microsoft.com/office/drawing/2014/main" id="{DFBE3B84-0CEB-4118-EFCC-67914BA6DEB5}"/>
              </a:ext>
            </a:extLst>
          </p:cNvPr>
          <p:cNvPicPr>
            <a:picLocks noChangeAspect="1"/>
          </p:cNvPicPr>
          <p:nvPr/>
        </p:nvPicPr>
        <p:blipFill>
          <a:blip r:embed="rId2">
            <a:extLst>
              <a:ext uri="{28A0092B-C50C-407E-A947-70E740481C1C}">
                <a14:useLocalDpi xmlns:a14="http://schemas.microsoft.com/office/drawing/2010/main" val="0"/>
              </a:ext>
            </a:extLst>
          </a:blip>
          <a:srcRect t="2183" r="4" b="4"/>
          <a:stretch>
            <a:fillRect/>
          </a:stretch>
        </p:blipFill>
        <p:spPr>
          <a:xfrm>
            <a:off x="501392" y="1123527"/>
            <a:ext cx="3483598" cy="4604800"/>
          </a:xfrm>
          <a:prstGeom prst="rect">
            <a:avLst/>
          </a:prstGeom>
        </p:spPr>
      </p:pic>
      <p:cxnSp>
        <p:nvCxnSpPr>
          <p:cNvPr id="16" name="Straight Connector 15">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group of people in a garden&#10;&#10;AI-generated content may be incorrect.">
            <a:extLst>
              <a:ext uri="{FF2B5EF4-FFF2-40B4-BE49-F238E27FC236}">
                <a16:creationId xmlns:a16="http://schemas.microsoft.com/office/drawing/2014/main" id="{D36650A8-C784-4D72-08A8-67122A867A06}"/>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310676" y="2006567"/>
            <a:ext cx="3537345" cy="2838719"/>
          </a:xfrm>
          <a:prstGeom prst="rect">
            <a:avLst/>
          </a:prstGeom>
        </p:spPr>
      </p:pic>
      <p:cxnSp>
        <p:nvCxnSpPr>
          <p:cNvPr id="18" name="Straight Connector 17">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Content Placeholder 8" descr="A group of people working in a laboratory&#10;&#10;AI-generated content may be incorrect.">
            <a:extLst>
              <a:ext uri="{FF2B5EF4-FFF2-40B4-BE49-F238E27FC236}">
                <a16:creationId xmlns:a16="http://schemas.microsoft.com/office/drawing/2014/main" id="{5C80B3EF-BEBC-4B70-A4A5-A4FF21EECD66}"/>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rcRect r="434" b="-4"/>
          <a:stretch>
            <a:fillRect/>
          </a:stretch>
        </p:blipFill>
        <p:spPr>
          <a:xfrm>
            <a:off x="8178736" y="1123528"/>
            <a:ext cx="3484320" cy="4604800"/>
          </a:xfrm>
          <a:prstGeom prst="rect">
            <a:avLst/>
          </a:prstGeom>
        </p:spPr>
      </p:pic>
    </p:spTree>
    <p:extLst>
      <p:ext uri="{BB962C8B-B14F-4D97-AF65-F5344CB8AC3E}">
        <p14:creationId xmlns:p14="http://schemas.microsoft.com/office/powerpoint/2010/main" val="317683783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working in a garden&#10;&#10;AI-generated content may be incorrect.">
            <a:extLst>
              <a:ext uri="{FF2B5EF4-FFF2-40B4-BE49-F238E27FC236}">
                <a16:creationId xmlns:a16="http://schemas.microsoft.com/office/drawing/2014/main" id="{23D929FA-8931-25E5-EFE5-86EB8FD0CB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6863" r="19358" b="-2"/>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FA29D75C-4622-C97C-DCE9-C49D7FB7745E}"/>
              </a:ext>
            </a:extLst>
          </p:cNvPr>
          <p:cNvSpPr>
            <a:spLocks noGrp="1"/>
          </p:cNvSpPr>
          <p:nvPr>
            <p:ph type="title"/>
          </p:nvPr>
        </p:nvSpPr>
        <p:spPr>
          <a:xfrm>
            <a:off x="132202" y="5234320"/>
            <a:ext cx="7398935" cy="1144446"/>
          </a:xfrm>
        </p:spPr>
        <p:txBody>
          <a:bodyPr vert="horz" lIns="91440" tIns="45720" rIns="91440" bIns="45720" rtlCol="0" anchor="b">
            <a:noAutofit/>
          </a:bodyPr>
          <a:lstStyle/>
          <a:p>
            <a:r>
              <a:rPr lang="en-US" sz="3600" kern="1200" dirty="0">
                <a:solidFill>
                  <a:schemeClr val="bg1"/>
                </a:solidFill>
                <a:latin typeface="+mj-lt"/>
                <a:ea typeface="+mj-ea"/>
                <a:cs typeface="+mj-cs"/>
              </a:rPr>
              <a:t>Plant identification and tomato growing</a:t>
            </a:r>
          </a:p>
        </p:txBody>
      </p:sp>
      <p:pic>
        <p:nvPicPr>
          <p:cNvPr id="6" name="Content Placeholder 5" descr="A group of people in a garden&#10;&#10;AI-generated content may be incorrect.">
            <a:extLst>
              <a:ext uri="{FF2B5EF4-FFF2-40B4-BE49-F238E27FC236}">
                <a16:creationId xmlns:a16="http://schemas.microsoft.com/office/drawing/2014/main" id="{B5EC53E0-A465-CDB3-C3FD-C886CD83CE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3882" r="11373" b="-2"/>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816236409"/>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29AE2-E3E6-61CF-79F3-0D7AF73A94B2}"/>
              </a:ext>
            </a:extLst>
          </p:cNvPr>
          <p:cNvSpPr>
            <a:spLocks noGrp="1"/>
          </p:cNvSpPr>
          <p:nvPr>
            <p:ph type="title"/>
          </p:nvPr>
        </p:nvSpPr>
        <p:spPr>
          <a:xfrm>
            <a:off x="1155558" y="637762"/>
            <a:ext cx="4284397" cy="5576770"/>
          </a:xfrm>
        </p:spPr>
        <p:txBody>
          <a:bodyPr vert="horz" lIns="91440" tIns="45720" rIns="91440" bIns="45720" rtlCol="0" anchor="ctr">
            <a:normAutofit/>
          </a:bodyPr>
          <a:lstStyle/>
          <a:p>
            <a:r>
              <a:rPr lang="en-US" sz="4800" kern="1200" dirty="0">
                <a:solidFill>
                  <a:schemeClr val="bg1"/>
                </a:solidFill>
                <a:latin typeface="+mj-lt"/>
                <a:ea typeface="+mj-ea"/>
                <a:cs typeface="+mj-cs"/>
              </a:rPr>
              <a:t>VICTORIAN COLLEGE OF AGRICULTURE AND HORTICULTURE</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1983-1996</a:t>
            </a:r>
          </a:p>
        </p:txBody>
      </p:sp>
      <p:sp>
        <p:nvSpPr>
          <p:cNvPr id="23" name="Rectangle 2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6E1EDB5-4705-D650-9187-B1B12316451B}"/>
              </a:ext>
            </a:extLst>
          </p:cNvPr>
          <p:cNvSpPr>
            <a:spLocks noGrp="1"/>
          </p:cNvSpPr>
          <p:nvPr>
            <p:ph type="body" idx="1"/>
          </p:nvPr>
        </p:nvSpPr>
        <p:spPr>
          <a:xfrm>
            <a:off x="6739464" y="637762"/>
            <a:ext cx="4305881" cy="5860946"/>
          </a:xfrm>
        </p:spPr>
        <p:txBody>
          <a:bodyPr vert="horz" lIns="91440" tIns="45720" rIns="91440" bIns="45720" rtlCol="0" anchor="ctr">
            <a:normAutofit/>
          </a:bodyPr>
          <a:lstStyle/>
          <a:p>
            <a:r>
              <a:rPr lang="en-US" sz="3700" kern="1200" dirty="0">
                <a:solidFill>
                  <a:schemeClr val="tx1"/>
                </a:solidFill>
                <a:latin typeface="+mn-lt"/>
                <a:ea typeface="+mn-ea"/>
                <a:cs typeface="+mn-cs"/>
              </a:rPr>
              <a:t>The College was no longer part of the Dept. of Agriculture.  It was part of an autonomous </a:t>
            </a:r>
            <a:r>
              <a:rPr lang="en-US" sz="3700" kern="1200" dirty="0" err="1">
                <a:solidFill>
                  <a:schemeClr val="tx1"/>
                </a:solidFill>
                <a:latin typeface="+mn-lt"/>
                <a:ea typeface="+mn-ea"/>
                <a:cs typeface="+mn-cs"/>
              </a:rPr>
              <a:t>organisation</a:t>
            </a:r>
            <a:r>
              <a:rPr lang="en-US" sz="3700" kern="1200" dirty="0">
                <a:solidFill>
                  <a:schemeClr val="tx1"/>
                </a:solidFill>
                <a:latin typeface="+mn-lt"/>
                <a:ea typeface="+mn-ea"/>
                <a:cs typeface="+mn-cs"/>
              </a:rPr>
              <a:t> administered by a Council under the control of the Minister for Education</a:t>
            </a:r>
          </a:p>
        </p:txBody>
      </p:sp>
    </p:spTree>
    <p:extLst>
      <p:ext uri="{BB962C8B-B14F-4D97-AF65-F5344CB8AC3E}">
        <p14:creationId xmlns:p14="http://schemas.microsoft.com/office/powerpoint/2010/main" val="131315623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C08581F1-496E-F668-BEBD-95AF405BB28B}"/>
              </a:ext>
            </a:extLst>
          </p:cNvPr>
          <p:cNvSpPr>
            <a:spLocks noGrp="1"/>
          </p:cNvSpPr>
          <p:nvPr>
            <p:ph idx="1"/>
          </p:nvPr>
        </p:nvSpPr>
        <p:spPr>
          <a:xfrm>
            <a:off x="876693" y="2533476"/>
            <a:ext cx="3346964" cy="3447832"/>
          </a:xfrm>
        </p:spPr>
        <p:txBody>
          <a:bodyPr anchor="t">
            <a:normAutofit/>
          </a:bodyPr>
          <a:lstStyle/>
          <a:p>
            <a:pPr marL="0" indent="0">
              <a:buNone/>
            </a:pPr>
            <a:r>
              <a:rPr lang="en-US" sz="4800" dirty="0">
                <a:solidFill>
                  <a:schemeClr val="bg1"/>
                </a:solidFill>
              </a:rPr>
              <a:t>First computer room</a:t>
            </a:r>
          </a:p>
        </p:txBody>
      </p:sp>
      <p:pic>
        <p:nvPicPr>
          <p:cNvPr id="6" name="Content Placeholder 5" descr="A room with computers and chairs&#10;&#10;AI-generated content may be incorrect.">
            <a:extLst>
              <a:ext uri="{FF2B5EF4-FFF2-40B4-BE49-F238E27FC236}">
                <a16:creationId xmlns:a16="http://schemas.microsoft.com/office/drawing/2014/main" id="{E694103C-5FA7-5765-85EC-FC770682F378}"/>
              </a:ext>
            </a:extLst>
          </p:cNvPr>
          <p:cNvPicPr>
            <a:picLocks noChangeAspect="1"/>
          </p:cNvPicPr>
          <p:nvPr/>
        </p:nvPicPr>
        <p:blipFill>
          <a:blip r:embed="rId2">
            <a:extLst>
              <a:ext uri="{28A0092B-C50C-407E-A947-70E740481C1C}">
                <a14:useLocalDpi xmlns:a14="http://schemas.microsoft.com/office/drawing/2010/main" val="0"/>
              </a:ext>
            </a:extLst>
          </a:blip>
          <a:srcRect r="13009" b="-2"/>
          <a:stretch>
            <a:fillRect/>
          </a:stretch>
        </p:blipFill>
        <p:spPr>
          <a:xfrm>
            <a:off x="5089243" y="877413"/>
            <a:ext cx="6222628" cy="5043096"/>
          </a:xfrm>
          <a:prstGeom prst="rect">
            <a:avLst/>
          </a:prstGeom>
        </p:spPr>
      </p:pic>
      <p:grpSp>
        <p:nvGrpSpPr>
          <p:cNvPr id="23" name="Group 22">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24" name="Rectangle 23">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55686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ouple of men working on a construction site&#10;&#10;AI-generated content may be incorrect.">
            <a:extLst>
              <a:ext uri="{FF2B5EF4-FFF2-40B4-BE49-F238E27FC236}">
                <a16:creationId xmlns:a16="http://schemas.microsoft.com/office/drawing/2014/main" id="{CEC17C39-6A79-6565-F53F-39457E3E8489}"/>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l="27362" r="15528" b="1"/>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6" name="Title 5">
            <a:extLst>
              <a:ext uri="{FF2B5EF4-FFF2-40B4-BE49-F238E27FC236}">
                <a16:creationId xmlns:a16="http://schemas.microsoft.com/office/drawing/2014/main" id="{AE1CC90C-9CAA-B7D5-7D3B-6D2D627F2C80}"/>
              </a:ext>
            </a:extLst>
          </p:cNvPr>
          <p:cNvSpPr>
            <a:spLocks noGrp="1"/>
          </p:cNvSpPr>
          <p:nvPr>
            <p:ph type="title" idx="4294967295"/>
          </p:nvPr>
        </p:nvSpPr>
        <p:spPr>
          <a:xfrm>
            <a:off x="599818" y="5234320"/>
            <a:ext cx="6931319" cy="752217"/>
          </a:xfrm>
        </p:spPr>
        <p:txBody>
          <a:bodyPr vert="horz" lIns="91440" tIns="45720" rIns="91440" bIns="45720" rtlCol="0" anchor="b">
            <a:normAutofit/>
          </a:bodyPr>
          <a:lstStyle/>
          <a:p>
            <a:r>
              <a:rPr lang="en-US" sz="4000" kern="1200" dirty="0">
                <a:solidFill>
                  <a:schemeClr val="tx1">
                    <a:lumMod val="85000"/>
                    <a:lumOff val="15000"/>
                  </a:schemeClr>
                </a:solidFill>
                <a:latin typeface="+mj-lt"/>
                <a:ea typeface="+mj-ea"/>
                <a:cs typeface="+mj-cs"/>
              </a:rPr>
              <a:t>Landscape design and practice</a:t>
            </a:r>
          </a:p>
        </p:txBody>
      </p:sp>
      <p:pic>
        <p:nvPicPr>
          <p:cNvPr id="5" name="Content Placeholder 4" descr="A person sitting on bricks&#10;&#10;AI-generated content may be incorrect.">
            <a:extLst>
              <a:ext uri="{FF2B5EF4-FFF2-40B4-BE49-F238E27FC236}">
                <a16:creationId xmlns:a16="http://schemas.microsoft.com/office/drawing/2014/main" id="{588A29DB-C912-5ED2-CFD6-2AC3A2D1924C}"/>
              </a:ext>
            </a:extLst>
          </p:cNvPr>
          <p:cNvPicPr>
            <a:picLocks noChangeAspect="1"/>
          </p:cNvPicPr>
          <p:nvPr/>
        </p:nvPicPr>
        <p:blipFill>
          <a:blip r:embed="rId3">
            <a:extLst>
              <a:ext uri="{28A0092B-C50C-407E-A947-70E740481C1C}">
                <a14:useLocalDpi xmlns:a14="http://schemas.microsoft.com/office/drawing/2010/main" val="0"/>
              </a:ext>
            </a:extLst>
          </a:blip>
          <a:srcRect l="16825" r="2750" b="1"/>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83531974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men standing around a tripod&#10;&#10;AI-generated content may be incorrect.">
            <a:extLst>
              <a:ext uri="{FF2B5EF4-FFF2-40B4-BE49-F238E27FC236}">
                <a16:creationId xmlns:a16="http://schemas.microsoft.com/office/drawing/2014/main" id="{38CA0FA3-4571-6990-27FD-4AF7B6BFE2D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7614" b="11466"/>
          <a:stretch>
            <a:fillRect/>
          </a:stretch>
        </p:blipFill>
        <p:spPr>
          <a:xfrm>
            <a:off x="811798" y="457200"/>
            <a:ext cx="10568403" cy="5943600"/>
          </a:xfrm>
          <a:prstGeom prst="rect">
            <a:avLst/>
          </a:prstGeom>
        </p:spPr>
      </p:pic>
    </p:spTree>
    <p:extLst>
      <p:ext uri="{BB962C8B-B14F-4D97-AF65-F5344CB8AC3E}">
        <p14:creationId xmlns:p14="http://schemas.microsoft.com/office/powerpoint/2010/main" val="255463846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87E6C12-5AE2-94C2-9CE2-404234E6D733}"/>
              </a:ext>
            </a:extLst>
          </p:cNvPr>
          <p:cNvSpPr>
            <a:spLocks noGrp="1"/>
          </p:cNvSpPr>
          <p:nvPr>
            <p:ph type="ctrTitle"/>
          </p:nvPr>
        </p:nvSpPr>
        <p:spPr>
          <a:xfrm>
            <a:off x="1386865" y="622170"/>
            <a:ext cx="7879683" cy="2696066"/>
          </a:xfrm>
        </p:spPr>
        <p:txBody>
          <a:bodyPr>
            <a:normAutofit/>
          </a:bodyPr>
          <a:lstStyle/>
          <a:p>
            <a:r>
              <a:rPr lang="en-AU" sz="5400" dirty="0">
                <a:solidFill>
                  <a:srgbClr val="FFFFFF"/>
                </a:solidFill>
              </a:rPr>
              <a:t>ADVANCED  EDUCATION COURSES REPLACED THE EXISTING DIPLOMA</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EC6B63F7-224B-F002-7E08-8C8F9530F853}"/>
              </a:ext>
            </a:extLst>
          </p:cNvPr>
          <p:cNvSpPr>
            <a:spLocks noGrp="1"/>
          </p:cNvSpPr>
          <p:nvPr>
            <p:ph type="subTitle" idx="1"/>
          </p:nvPr>
        </p:nvSpPr>
        <p:spPr>
          <a:xfrm>
            <a:off x="1931874" y="4303103"/>
            <a:ext cx="6051236" cy="2243825"/>
          </a:xfrm>
        </p:spPr>
        <p:txBody>
          <a:bodyPr>
            <a:noAutofit/>
          </a:bodyPr>
          <a:lstStyle/>
          <a:p>
            <a:r>
              <a:rPr lang="en-AU" sz="4000" dirty="0">
                <a:solidFill>
                  <a:srgbClr val="FFFFFF"/>
                </a:solidFill>
              </a:rPr>
              <a:t>The first intake for the Bachelor of Applied Science (Horticulture) was in 1985</a:t>
            </a:r>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40426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4787-B056-36C9-5FFE-8B9086388EDA}"/>
              </a:ext>
            </a:extLst>
          </p:cNvPr>
          <p:cNvSpPr>
            <a:spLocks noGrp="1"/>
          </p:cNvSpPr>
          <p:nvPr>
            <p:ph type="ctrTitle"/>
          </p:nvPr>
        </p:nvSpPr>
        <p:spPr/>
        <p:txBody>
          <a:bodyPr>
            <a:normAutofit/>
          </a:bodyPr>
          <a:lstStyle/>
          <a:p>
            <a:r>
              <a:rPr lang="en-AU" sz="7200" dirty="0">
                <a:solidFill>
                  <a:schemeClr val="bg1"/>
                </a:solidFill>
              </a:rPr>
              <a:t>ARBORICULTURE</a:t>
            </a:r>
          </a:p>
        </p:txBody>
      </p:sp>
      <p:sp>
        <p:nvSpPr>
          <p:cNvPr id="3" name="Subtitle 2">
            <a:extLst>
              <a:ext uri="{FF2B5EF4-FFF2-40B4-BE49-F238E27FC236}">
                <a16:creationId xmlns:a16="http://schemas.microsoft.com/office/drawing/2014/main" id="{3EC85EF3-A5D6-08FC-1B0C-2B54D2D3C6E4}"/>
              </a:ext>
            </a:extLst>
          </p:cNvPr>
          <p:cNvSpPr>
            <a:spLocks noGrp="1"/>
          </p:cNvSpPr>
          <p:nvPr>
            <p:ph type="subTitle" idx="1"/>
          </p:nvPr>
        </p:nvSpPr>
        <p:spPr/>
        <p:txBody>
          <a:bodyPr>
            <a:normAutofit/>
          </a:bodyPr>
          <a:lstStyle/>
          <a:p>
            <a:r>
              <a:rPr lang="en-AU" sz="3600" dirty="0">
                <a:solidFill>
                  <a:schemeClr val="bg1"/>
                </a:solidFill>
              </a:rPr>
              <a:t>Burnley  was the leading institution in Australia for the teaching of Arboriculture </a:t>
            </a:r>
          </a:p>
        </p:txBody>
      </p:sp>
    </p:spTree>
    <p:extLst>
      <p:ext uri="{BB962C8B-B14F-4D97-AF65-F5344CB8AC3E}">
        <p14:creationId xmlns:p14="http://schemas.microsoft.com/office/powerpoint/2010/main" val="239496410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tree&#10;&#10;AI-generated content may be incorrect.">
            <a:extLst>
              <a:ext uri="{FF2B5EF4-FFF2-40B4-BE49-F238E27FC236}">
                <a16:creationId xmlns:a16="http://schemas.microsoft.com/office/drawing/2014/main" id="{BD3F1E45-1A6D-008A-6E26-E1FB98E18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127" y="457200"/>
            <a:ext cx="8937745" cy="5943600"/>
          </a:xfrm>
          <a:prstGeom prst="rect">
            <a:avLst/>
          </a:prstGeom>
        </p:spPr>
      </p:pic>
    </p:spTree>
    <p:extLst>
      <p:ext uri="{BB962C8B-B14F-4D97-AF65-F5344CB8AC3E}">
        <p14:creationId xmlns:p14="http://schemas.microsoft.com/office/powerpoint/2010/main" val="125579587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0B878F1-5CC3-FD94-83B4-8AA84A7C844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t="15022" b="15022"/>
          <a:stretch/>
        </p:blipFill>
        <p:spPr>
          <a:xfrm>
            <a:off x="7648153" y="2897686"/>
            <a:ext cx="4201086" cy="2047320"/>
          </a:xfrm>
          <a:prstGeom prst="rect">
            <a:avLst/>
          </a:prstGeom>
        </p:spPr>
      </p:pic>
      <p:sp>
        <p:nvSpPr>
          <p:cNvPr id="6" name="Title 5">
            <a:extLst>
              <a:ext uri="{FF2B5EF4-FFF2-40B4-BE49-F238E27FC236}">
                <a16:creationId xmlns:a16="http://schemas.microsoft.com/office/drawing/2014/main" id="{8BF1AC89-0378-7E76-7F12-D111F4337166}"/>
              </a:ext>
            </a:extLst>
          </p:cNvPr>
          <p:cNvSpPr>
            <a:spLocks noGrp="1"/>
          </p:cNvSpPr>
          <p:nvPr>
            <p:ph type="title" idx="4294967295"/>
          </p:nvPr>
        </p:nvSpPr>
        <p:spPr>
          <a:xfrm>
            <a:off x="0" y="669925"/>
            <a:ext cx="10910888" cy="1066800"/>
          </a:xfrm>
        </p:spPr>
        <p:txBody>
          <a:bodyPr vert="horz" lIns="91440" tIns="45720" rIns="91440" bIns="45720" rtlCol="0" anchor="ctr">
            <a:noAutofit/>
          </a:bodyPr>
          <a:lstStyle/>
          <a:p>
            <a:pPr algn="ctr"/>
            <a:r>
              <a:rPr lang="en-US" sz="5400">
                <a:solidFill>
                  <a:schemeClr val="bg1"/>
                </a:solidFill>
              </a:rPr>
              <a:t>1991 Celebrating 100 years of teaching at Burnley</a:t>
            </a:r>
            <a:endParaRPr lang="en-US" sz="5400" dirty="0">
              <a:solidFill>
                <a:schemeClr val="bg1"/>
              </a:solidFill>
            </a:endParaRPr>
          </a:p>
        </p:txBody>
      </p:sp>
      <p:pic>
        <p:nvPicPr>
          <p:cNvPr id="10" name="Content Placeholder 9" descr="A group of people playing instruments&#10;&#10;AI-generated content may be incorrect.">
            <a:extLst>
              <a:ext uri="{FF2B5EF4-FFF2-40B4-BE49-F238E27FC236}">
                <a16:creationId xmlns:a16="http://schemas.microsoft.com/office/drawing/2014/main" id="{A1ACD5B5-E913-110D-30FF-0CCC020D6647}"/>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04231" y="2365986"/>
            <a:ext cx="2771251" cy="4007431"/>
          </a:xfrm>
          <a:prstGeom prst="rect">
            <a:avLst/>
          </a:prstGeom>
        </p:spPr>
      </p:pic>
      <p:pic>
        <p:nvPicPr>
          <p:cNvPr id="12" name="Picture 11" descr="A close-up of a coin&#10;&#10;AI-generated content may be incorrect.">
            <a:extLst>
              <a:ext uri="{FF2B5EF4-FFF2-40B4-BE49-F238E27FC236}">
                <a16:creationId xmlns:a16="http://schemas.microsoft.com/office/drawing/2014/main" id="{EF71D7EE-9233-80D7-5CD1-BC87E709E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908" y="2648760"/>
            <a:ext cx="2933039" cy="2764389"/>
          </a:xfrm>
          <a:prstGeom prst="rect">
            <a:avLst/>
          </a:prstGeom>
        </p:spPr>
      </p:pic>
    </p:spTree>
    <p:extLst>
      <p:ext uri="{BB962C8B-B14F-4D97-AF65-F5344CB8AC3E}">
        <p14:creationId xmlns:p14="http://schemas.microsoft.com/office/powerpoint/2010/main" val="3219634664"/>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0D68C8-A39C-2A7B-67D8-F31AF98001B6}"/>
              </a:ext>
            </a:extLst>
          </p:cNvPr>
          <p:cNvSpPr>
            <a:spLocks noGrp="1"/>
          </p:cNvSpPr>
          <p:nvPr>
            <p:ph type="title"/>
          </p:nvPr>
        </p:nvSpPr>
        <p:spPr>
          <a:xfrm>
            <a:off x="660041" y="478284"/>
            <a:ext cx="2880828" cy="4897946"/>
          </a:xfrm>
          <a:prstGeom prst="ellipse">
            <a:avLst/>
          </a:prstGeom>
        </p:spPr>
        <p:txBody>
          <a:bodyPr vert="horz" lIns="91440" tIns="45720" rIns="91440" bIns="45720" rtlCol="0" anchor="t">
            <a:noAutofit/>
          </a:bodyPr>
          <a:lstStyle/>
          <a:p>
            <a:r>
              <a:rPr lang="en-US" sz="2800" kern="1200" dirty="0">
                <a:solidFill>
                  <a:srgbClr val="FFFFFF"/>
                </a:solidFill>
                <a:latin typeface="+mj-lt"/>
                <a:ea typeface="+mj-ea"/>
                <a:cs typeface="+mj-cs"/>
              </a:rPr>
              <a:t>The Horticultural Board of Advice assisted with </a:t>
            </a:r>
            <a:r>
              <a:rPr lang="en-US" sz="2800" dirty="0">
                <a:solidFill>
                  <a:srgbClr val="FFFFFF"/>
                </a:solidFill>
              </a:rPr>
              <a:t>guidance</a:t>
            </a:r>
            <a:r>
              <a:rPr lang="en-US" sz="2800" kern="1200" dirty="0">
                <a:solidFill>
                  <a:srgbClr val="FFFFFF"/>
                </a:solidFill>
                <a:latin typeface="+mj-lt"/>
                <a:ea typeface="+mj-ea"/>
                <a:cs typeface="+mj-cs"/>
              </a:rPr>
              <a:t> on how to run the School</a:t>
            </a:r>
          </a:p>
        </p:txBody>
      </p:sp>
      <p:pic>
        <p:nvPicPr>
          <p:cNvPr id="7" name="Content Placeholder 6" descr="A group of men posing for a photo">
            <a:extLst>
              <a:ext uri="{FF2B5EF4-FFF2-40B4-BE49-F238E27FC236}">
                <a16:creationId xmlns:a16="http://schemas.microsoft.com/office/drawing/2014/main" id="{74144956-AB63-76FB-9641-D5FE3745C6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647088"/>
            <a:ext cx="7225748" cy="5563824"/>
          </a:xfrm>
          <a:prstGeom prst="rect">
            <a:avLst/>
          </a:prstGeom>
        </p:spPr>
      </p:pic>
    </p:spTree>
    <p:extLst>
      <p:ext uri="{BB962C8B-B14F-4D97-AF65-F5344CB8AC3E}">
        <p14:creationId xmlns:p14="http://schemas.microsoft.com/office/powerpoint/2010/main" val="364248856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6E5FD-B30F-0E29-654C-6024B9690802}"/>
              </a:ext>
            </a:extLst>
          </p:cNvPr>
          <p:cNvSpPr>
            <a:spLocks noGrp="1"/>
          </p:cNvSpPr>
          <p:nvPr>
            <p:ph idx="4294967295"/>
          </p:nvPr>
        </p:nvSpPr>
        <p:spPr>
          <a:xfrm>
            <a:off x="0" y="0"/>
            <a:ext cx="12192000" cy="6176963"/>
          </a:xfrm>
        </p:spPr>
        <p:txBody>
          <a:bodyPr>
            <a:normAutofit/>
          </a:bodyPr>
          <a:lstStyle/>
          <a:p>
            <a:pPr marL="0" indent="0" algn="ctr">
              <a:buNone/>
            </a:pPr>
            <a:endParaRPr lang="en-AU" sz="5400" dirty="0">
              <a:solidFill>
                <a:schemeClr val="bg1"/>
              </a:solidFill>
            </a:endParaRPr>
          </a:p>
          <a:p>
            <a:pPr marL="0" indent="0" algn="ctr">
              <a:buNone/>
            </a:pPr>
            <a:endParaRPr lang="en-AU" sz="5400" dirty="0">
              <a:solidFill>
                <a:schemeClr val="bg1"/>
              </a:solidFill>
            </a:endParaRPr>
          </a:p>
          <a:p>
            <a:pPr marL="0" indent="0" algn="ctr">
              <a:buNone/>
            </a:pPr>
            <a:r>
              <a:rPr lang="en-AU" sz="6000" dirty="0">
                <a:solidFill>
                  <a:schemeClr val="bg1"/>
                </a:solidFill>
              </a:rPr>
              <a:t>Now let’s look forward to the next 100 years at The University of Melbourne’s Burnley Campus</a:t>
            </a:r>
          </a:p>
        </p:txBody>
      </p:sp>
    </p:spTree>
    <p:extLst>
      <p:ext uri="{BB962C8B-B14F-4D97-AF65-F5344CB8AC3E}">
        <p14:creationId xmlns:p14="http://schemas.microsoft.com/office/powerpoint/2010/main" val="2203634546"/>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00F9-91DE-7322-4F23-B900932FEB5D}"/>
              </a:ext>
            </a:extLst>
          </p:cNvPr>
          <p:cNvSpPr>
            <a:spLocks noGrp="1"/>
          </p:cNvSpPr>
          <p:nvPr>
            <p:ph type="ctrTitle"/>
          </p:nvPr>
        </p:nvSpPr>
        <p:spPr>
          <a:xfrm>
            <a:off x="7515045" y="561636"/>
            <a:ext cx="3042976" cy="3341970"/>
          </a:xfrm>
        </p:spPr>
        <p:txBody>
          <a:bodyPr>
            <a:normAutofit fontScale="90000"/>
          </a:bodyPr>
          <a:lstStyle/>
          <a:p>
            <a:r>
              <a:rPr lang="en-AU" dirty="0">
                <a:latin typeface="Arial" panose="020B0604020202020204" pitchFamily="34" charset="0"/>
                <a:cs typeface="Arial" panose="020B0604020202020204" pitchFamily="34" charset="0"/>
              </a:rPr>
              <a:t>Burnley in a changing climate</a:t>
            </a:r>
          </a:p>
        </p:txBody>
      </p:sp>
      <p:sp>
        <p:nvSpPr>
          <p:cNvPr id="3" name="Subtitle 2">
            <a:extLst>
              <a:ext uri="{FF2B5EF4-FFF2-40B4-BE49-F238E27FC236}">
                <a16:creationId xmlns:a16="http://schemas.microsoft.com/office/drawing/2014/main" id="{F08C83F4-1B1E-D646-57FD-A540F343D217}"/>
              </a:ext>
            </a:extLst>
          </p:cNvPr>
          <p:cNvSpPr>
            <a:spLocks noGrp="1"/>
          </p:cNvSpPr>
          <p:nvPr>
            <p:ph type="subTitle" idx="1"/>
          </p:nvPr>
        </p:nvSpPr>
        <p:spPr>
          <a:xfrm>
            <a:off x="7436662" y="4079988"/>
            <a:ext cx="2926703" cy="2033032"/>
          </a:xfrm>
        </p:spPr>
        <p:txBody>
          <a:bodyPr>
            <a:normAutofit fontScale="62500" lnSpcReduction="20000"/>
          </a:bodyPr>
          <a:lstStyle/>
          <a:p>
            <a:pPr algn="l"/>
            <a:r>
              <a:rPr lang="en-US" sz="3100" dirty="0"/>
              <a:t>Green infrastructure and urban horticulture research and teaching at Burnley</a:t>
            </a:r>
          </a:p>
          <a:p>
            <a:pPr algn="l"/>
            <a:endParaRPr lang="en-US" sz="3100" dirty="0"/>
          </a:p>
          <a:p>
            <a:pPr algn="l"/>
            <a:r>
              <a:rPr lang="en-US" sz="3100" dirty="0"/>
              <a:t>Creating liveable cities for people and biodiversity</a:t>
            </a:r>
          </a:p>
          <a:p>
            <a:pPr algn="l"/>
            <a:endParaRPr lang="en-AU" dirty="0">
              <a:latin typeface="Arial" panose="020B0604020202020204" pitchFamily="34" charset="0"/>
              <a:cs typeface="Arial" panose="020B0604020202020204" pitchFamily="34" charset="0"/>
            </a:endParaRPr>
          </a:p>
        </p:txBody>
      </p:sp>
      <p:pic>
        <p:nvPicPr>
          <p:cNvPr id="5" name="Picture 4" descr="A garden with plants and flowers&#10;&#10;AI-generated content may be incorrect.">
            <a:extLst>
              <a:ext uri="{FF2B5EF4-FFF2-40B4-BE49-F238E27FC236}">
                <a16:creationId xmlns:a16="http://schemas.microsoft.com/office/drawing/2014/main" id="{F6E6052E-1869-2F26-7479-C60C5136AA59}"/>
              </a:ext>
            </a:extLst>
          </p:cNvPr>
          <p:cNvPicPr>
            <a:picLocks noChangeAspect="1"/>
          </p:cNvPicPr>
          <p:nvPr/>
        </p:nvPicPr>
        <p:blipFill>
          <a:blip r:embed="rId2"/>
          <a:srcRect l="30310" r="18258" b="-2"/>
          <a:stretch>
            <a:fillRect/>
          </a:stretch>
        </p:blipFill>
        <p:spPr>
          <a:xfrm>
            <a:off x="1523997" y="7"/>
            <a:ext cx="3007773" cy="3903599"/>
          </a:xfrm>
          <a:prstGeom prst="rect">
            <a:avLst/>
          </a:prstGeom>
        </p:spPr>
      </p:pic>
      <p:pic>
        <p:nvPicPr>
          <p:cNvPr id="4" name="Picture 3" descr="A person walking in a greenhouse&#10;&#10;AI-generated content may be incorrect.">
            <a:extLst>
              <a:ext uri="{FF2B5EF4-FFF2-40B4-BE49-F238E27FC236}">
                <a16:creationId xmlns:a16="http://schemas.microsoft.com/office/drawing/2014/main" id="{A6CF446F-72E0-C26C-869A-A3EAE66838DC}"/>
              </a:ext>
            </a:extLst>
          </p:cNvPr>
          <p:cNvPicPr>
            <a:picLocks noChangeAspect="1"/>
          </p:cNvPicPr>
          <p:nvPr/>
        </p:nvPicPr>
        <p:blipFill>
          <a:blip r:embed="rId3"/>
          <a:srcRect l="4157" r="23571" b="-2"/>
          <a:stretch>
            <a:fillRect/>
          </a:stretch>
        </p:blipFill>
        <p:spPr>
          <a:xfrm>
            <a:off x="1523999" y="4079988"/>
            <a:ext cx="3007773" cy="2778011"/>
          </a:xfrm>
          <a:prstGeom prst="rect">
            <a:avLst/>
          </a:prstGeom>
        </p:spPr>
      </p:pic>
      <p:pic>
        <p:nvPicPr>
          <p:cNvPr id="6" name="Picture 5" descr="A garden with a wood walkway and a white umbrella&#10;&#10;AI-generated content may be incorrect.">
            <a:extLst>
              <a:ext uri="{FF2B5EF4-FFF2-40B4-BE49-F238E27FC236}">
                <a16:creationId xmlns:a16="http://schemas.microsoft.com/office/drawing/2014/main" id="{B74801B7-F444-1E27-25A5-620AA4E6E481}"/>
              </a:ext>
            </a:extLst>
          </p:cNvPr>
          <p:cNvPicPr>
            <a:picLocks noChangeAspect="1"/>
          </p:cNvPicPr>
          <p:nvPr/>
        </p:nvPicPr>
        <p:blipFill>
          <a:blip r:embed="rId4"/>
          <a:srcRect l="37834" r="37200" b="1"/>
          <a:stretch>
            <a:fillRect/>
          </a:stretch>
        </p:blipFill>
        <p:spPr>
          <a:xfrm>
            <a:off x="4661129" y="7"/>
            <a:ext cx="2565106" cy="6857993"/>
          </a:xfrm>
          <a:prstGeom prst="rect">
            <a:avLst/>
          </a:prstGeom>
        </p:spPr>
      </p:pic>
    </p:spTree>
    <p:extLst>
      <p:ext uri="{BB962C8B-B14F-4D97-AF65-F5344CB8AC3E}">
        <p14:creationId xmlns:p14="http://schemas.microsoft.com/office/powerpoint/2010/main" val="396707361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9C31-3005-24CE-D54A-606CFC6687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36B4B8-9410-420B-7B89-94BB14DC6277}"/>
              </a:ext>
            </a:extLst>
          </p:cNvPr>
          <p:cNvPicPr>
            <a:picLocks noChangeAspect="1"/>
          </p:cNvPicPr>
          <p:nvPr/>
        </p:nvPicPr>
        <p:blipFill>
          <a:blip r:embed="rId2"/>
          <a:srcRect l="24205" r="25164"/>
          <a:stretch>
            <a:fillRect/>
          </a:stretch>
        </p:blipFill>
        <p:spPr>
          <a:xfrm>
            <a:off x="1520519" y="7"/>
            <a:ext cx="2254545" cy="3339641"/>
          </a:xfrm>
          <a:prstGeom prst="rect">
            <a:avLst/>
          </a:prstGeom>
        </p:spPr>
      </p:pic>
      <p:pic>
        <p:nvPicPr>
          <p:cNvPr id="5" name="Picture 4">
            <a:extLst>
              <a:ext uri="{FF2B5EF4-FFF2-40B4-BE49-F238E27FC236}">
                <a16:creationId xmlns:a16="http://schemas.microsoft.com/office/drawing/2014/main" id="{1A18E60F-60EF-63F3-9121-A775F45B57F6}"/>
              </a:ext>
            </a:extLst>
          </p:cNvPr>
          <p:cNvPicPr>
            <a:picLocks noChangeAspect="1"/>
          </p:cNvPicPr>
          <p:nvPr/>
        </p:nvPicPr>
        <p:blipFill>
          <a:blip r:embed="rId3"/>
          <a:srcRect l="10039" r="399" b="2"/>
          <a:stretch>
            <a:fillRect/>
          </a:stretch>
        </p:blipFill>
        <p:spPr>
          <a:xfrm>
            <a:off x="3922551" y="7"/>
            <a:ext cx="2243316" cy="3339641"/>
          </a:xfrm>
          <a:prstGeom prst="rect">
            <a:avLst/>
          </a:prstGeom>
        </p:spPr>
      </p:pic>
      <p:pic>
        <p:nvPicPr>
          <p:cNvPr id="6" name="Picture 5">
            <a:extLst>
              <a:ext uri="{FF2B5EF4-FFF2-40B4-BE49-F238E27FC236}">
                <a16:creationId xmlns:a16="http://schemas.microsoft.com/office/drawing/2014/main" id="{C4012A34-3978-EFA0-0D16-DA02957EA996}"/>
              </a:ext>
            </a:extLst>
          </p:cNvPr>
          <p:cNvPicPr>
            <a:picLocks noChangeAspect="1"/>
          </p:cNvPicPr>
          <p:nvPr/>
        </p:nvPicPr>
        <p:blipFill>
          <a:blip r:embed="rId4"/>
          <a:srcRect t="4072" r="3" b="3"/>
          <a:stretch>
            <a:fillRect/>
          </a:stretch>
        </p:blipFill>
        <p:spPr>
          <a:xfrm>
            <a:off x="1523999" y="3518351"/>
            <a:ext cx="4641868" cy="3339649"/>
          </a:xfrm>
          <a:prstGeom prst="rect">
            <a:avLst/>
          </a:prstGeom>
        </p:spPr>
      </p:pic>
      <p:sp>
        <p:nvSpPr>
          <p:cNvPr id="3" name="Content Placeholder 2">
            <a:extLst>
              <a:ext uri="{FF2B5EF4-FFF2-40B4-BE49-F238E27FC236}">
                <a16:creationId xmlns:a16="http://schemas.microsoft.com/office/drawing/2014/main" id="{96793C45-5FB5-95F3-11A4-D3C46CB33942}"/>
              </a:ext>
            </a:extLst>
          </p:cNvPr>
          <p:cNvSpPr>
            <a:spLocks noGrp="1"/>
          </p:cNvSpPr>
          <p:nvPr>
            <p:ph idx="1"/>
          </p:nvPr>
        </p:nvSpPr>
        <p:spPr>
          <a:xfrm>
            <a:off x="6448416" y="1150329"/>
            <a:ext cx="3970358" cy="3694734"/>
          </a:xfrm>
        </p:spPr>
        <p:txBody>
          <a:bodyPr>
            <a:normAutofit fontScale="92500"/>
          </a:bodyPr>
          <a:lstStyle/>
          <a:p>
            <a:pPr marL="0" indent="0">
              <a:buNone/>
            </a:pPr>
            <a:r>
              <a:rPr lang="en-US" sz="1714" dirty="0"/>
              <a:t>We create and embed knowledge and technologies in smart design, construction and maintenance of green spaces, trees, parks, rain gardens, and green roofs and green walls in built environments. </a:t>
            </a:r>
          </a:p>
          <a:p>
            <a:pPr marL="0" indent="0">
              <a:buNone/>
            </a:pPr>
            <a:endParaRPr lang="en-US" sz="1714" dirty="0"/>
          </a:p>
          <a:p>
            <a:pPr marL="0" indent="0">
              <a:buNone/>
            </a:pPr>
            <a:r>
              <a:rPr lang="en-US" sz="1714" dirty="0"/>
              <a:t>We research urban horticulture and urban forests, people-plant interactions, the ecology and biodiversity of cities and the systems that sustain flourishing urban vegetation.</a:t>
            </a:r>
          </a:p>
          <a:p>
            <a:pPr marL="0" indent="0">
              <a:buNone/>
            </a:pPr>
            <a:endParaRPr lang="en-US" sz="1714" dirty="0"/>
          </a:p>
          <a:p>
            <a:pPr marL="0" indent="0">
              <a:buNone/>
            </a:pPr>
            <a:r>
              <a:rPr lang="en-US" sz="1714" dirty="0"/>
              <a:t>Our research informs our teaching programs at Burnley.</a:t>
            </a:r>
          </a:p>
        </p:txBody>
      </p:sp>
    </p:spTree>
    <p:extLst>
      <p:ext uri="{BB962C8B-B14F-4D97-AF65-F5344CB8AC3E}">
        <p14:creationId xmlns:p14="http://schemas.microsoft.com/office/powerpoint/2010/main" val="1672315093"/>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3212-10BE-4063-86D6-51235C34497A}"/>
              </a:ext>
            </a:extLst>
          </p:cNvPr>
          <p:cNvSpPr>
            <a:spLocks noGrp="1"/>
          </p:cNvSpPr>
          <p:nvPr>
            <p:ph type="title"/>
          </p:nvPr>
        </p:nvSpPr>
        <p:spPr/>
        <p:txBody>
          <a:bodyPr>
            <a:normAutofit/>
          </a:bodyPr>
          <a:lstStyle/>
          <a:p>
            <a:r>
              <a:rPr lang="en-US" dirty="0">
                <a:solidFill>
                  <a:srgbClr val="000F46"/>
                </a:solidFill>
                <a:latin typeface="Fraunces Variable"/>
              </a:rPr>
              <a:t>Urban Green Spaces: Function, Benefits and Design</a:t>
            </a:r>
            <a:endParaRPr lang="en-US" dirty="0"/>
          </a:p>
        </p:txBody>
      </p:sp>
      <p:pic>
        <p:nvPicPr>
          <p:cNvPr id="1026" name="Picture 2" descr="Garden of flowering plants next to a bike path under a bridge with graffiti'd walls">
            <a:extLst>
              <a:ext uri="{FF2B5EF4-FFF2-40B4-BE49-F238E27FC236}">
                <a16:creationId xmlns:a16="http://schemas.microsoft.com/office/drawing/2014/main" id="{10D8BFA8-6E8F-3D42-4C73-F0F83852FA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91324" y="1556079"/>
            <a:ext cx="4082143" cy="4082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043A92-3DB1-BBC4-0EAE-17A4DE9775F6}"/>
              </a:ext>
            </a:extLst>
          </p:cNvPr>
          <p:cNvSpPr txBox="1"/>
          <p:nvPr/>
        </p:nvSpPr>
        <p:spPr>
          <a:xfrm>
            <a:off x="1919324" y="1808135"/>
            <a:ext cx="4572000" cy="4813112"/>
          </a:xfrm>
          <a:prstGeom prst="rect">
            <a:avLst/>
          </a:prstGeom>
          <a:noFill/>
        </p:spPr>
        <p:txBody>
          <a:bodyPr wrap="square">
            <a:spAutoFit/>
          </a:bodyPr>
          <a:lstStyle/>
          <a:p>
            <a:pPr>
              <a:spcAft>
                <a:spcPts val="1286"/>
              </a:spcAft>
            </a:pPr>
            <a:r>
              <a:rPr lang="en-US" sz="1714" b="1" dirty="0">
                <a:solidFill>
                  <a:srgbClr val="2D2D2D"/>
                </a:solidFill>
                <a:latin typeface="Source Sans Pro" panose="020B0503030403020204" pitchFamily="34" charset="0"/>
              </a:rPr>
              <a:t>Creating green spaces for more liveable, resilient cities</a:t>
            </a:r>
            <a:endParaRPr lang="en-US" sz="1714" dirty="0">
              <a:solidFill>
                <a:srgbClr val="2D2D2D"/>
              </a:solidFill>
              <a:latin typeface="Source Sans Pro" panose="020B0503030403020204" pitchFamily="34" charset="0"/>
            </a:endParaRPr>
          </a:p>
          <a:p>
            <a:pPr>
              <a:spcAft>
                <a:spcPts val="1286"/>
              </a:spcAft>
            </a:pPr>
            <a:r>
              <a:rPr lang="en-US" sz="1714" dirty="0">
                <a:solidFill>
                  <a:srgbClr val="2D2D2D"/>
                </a:solidFill>
                <a:latin typeface="Source Sans Pro" panose="020B0503030403020204" pitchFamily="34" charset="0"/>
              </a:rPr>
              <a:t>Parks and reserves, street verges and private gardens are examples of urban green spaces that support diverse types of vegetation and contribute significantly to the </a:t>
            </a:r>
            <a:r>
              <a:rPr lang="en-US" sz="1714" dirty="0" err="1">
                <a:solidFill>
                  <a:srgbClr val="2D2D2D"/>
                </a:solidFill>
                <a:latin typeface="Source Sans Pro" panose="020B0503030403020204" pitchFamily="34" charset="0"/>
              </a:rPr>
              <a:t>liveability</a:t>
            </a:r>
            <a:r>
              <a:rPr lang="en-US" sz="1714" dirty="0">
                <a:solidFill>
                  <a:srgbClr val="2D2D2D"/>
                </a:solidFill>
                <a:latin typeface="Source Sans Pro" panose="020B0503030403020204" pitchFamily="34" charset="0"/>
              </a:rPr>
              <a:t> and resilience of cities. </a:t>
            </a:r>
          </a:p>
          <a:p>
            <a:pPr>
              <a:spcAft>
                <a:spcPts val="1286"/>
              </a:spcAft>
            </a:pPr>
            <a:r>
              <a:rPr lang="en-US" sz="1714" dirty="0">
                <a:solidFill>
                  <a:srgbClr val="2D2D2D"/>
                </a:solidFill>
                <a:latin typeface="Source Sans Pro" panose="020B0503030403020204" pitchFamily="34" charset="0"/>
              </a:rPr>
              <a:t>Our research contributes to a comprehensive knowledge base on species, plant traits and landscape designs for existing and future scenarios.</a:t>
            </a:r>
          </a:p>
          <a:p>
            <a:pPr>
              <a:spcAft>
                <a:spcPts val="1286"/>
              </a:spcAft>
            </a:pPr>
            <a:r>
              <a:rPr lang="en-US" sz="1714" dirty="0">
                <a:solidFill>
                  <a:srgbClr val="2D2D2D"/>
                </a:solidFill>
                <a:latin typeface="Source Sans Pro" panose="020B0503030403020204" pitchFamily="34" charset="0"/>
              </a:rPr>
              <a:t>We work with urban land managers and communities to investigate how these spaces function to support social and environmental benefits (ecosystem services) and how best to design and manage them for optimal outcomes.</a:t>
            </a:r>
          </a:p>
        </p:txBody>
      </p:sp>
    </p:spTree>
    <p:extLst>
      <p:ext uri="{BB962C8B-B14F-4D97-AF65-F5344CB8AC3E}">
        <p14:creationId xmlns:p14="http://schemas.microsoft.com/office/powerpoint/2010/main" val="116092059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6379-A84E-BA03-97A9-8A601CD49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3C9B1-C9FF-58F2-3B49-6E9FC2B73FCA}"/>
              </a:ext>
            </a:extLst>
          </p:cNvPr>
          <p:cNvSpPr>
            <a:spLocks noGrp="1"/>
          </p:cNvSpPr>
          <p:nvPr>
            <p:ph type="title"/>
          </p:nvPr>
        </p:nvSpPr>
        <p:spPr/>
        <p:txBody>
          <a:bodyPr>
            <a:normAutofit/>
          </a:bodyPr>
          <a:lstStyle/>
          <a:p>
            <a:r>
              <a:rPr lang="en-US" dirty="0"/>
              <a:t>Urban Trees and Urban Forestry</a:t>
            </a:r>
          </a:p>
        </p:txBody>
      </p:sp>
      <p:pic>
        <p:nvPicPr>
          <p:cNvPr id="3" name="Content Placeholder 3">
            <a:extLst>
              <a:ext uri="{FF2B5EF4-FFF2-40B4-BE49-F238E27FC236}">
                <a16:creationId xmlns:a16="http://schemas.microsoft.com/office/drawing/2014/main" id="{75237DA0-274B-7C27-D33D-91E04EB69DB5}"/>
              </a:ext>
            </a:extLst>
          </p:cNvPr>
          <p:cNvPicPr>
            <a:picLocks noChangeAspect="1"/>
          </p:cNvPicPr>
          <p:nvPr/>
        </p:nvPicPr>
        <p:blipFill>
          <a:blip r:embed="rId2"/>
          <a:stretch>
            <a:fillRect/>
          </a:stretch>
        </p:blipFill>
        <p:spPr>
          <a:xfrm>
            <a:off x="6508511" y="1525437"/>
            <a:ext cx="4082143" cy="4082143"/>
          </a:xfrm>
          <a:prstGeom prst="rect">
            <a:avLst/>
          </a:prstGeom>
        </p:spPr>
      </p:pic>
      <p:sp>
        <p:nvSpPr>
          <p:cNvPr id="7" name="TextBox 6">
            <a:extLst>
              <a:ext uri="{FF2B5EF4-FFF2-40B4-BE49-F238E27FC236}">
                <a16:creationId xmlns:a16="http://schemas.microsoft.com/office/drawing/2014/main" id="{10659F7F-8DBE-7555-FC7E-F16A153B3ACC}"/>
              </a:ext>
            </a:extLst>
          </p:cNvPr>
          <p:cNvSpPr txBox="1"/>
          <p:nvPr/>
        </p:nvSpPr>
        <p:spPr>
          <a:xfrm>
            <a:off x="1936511" y="1690689"/>
            <a:ext cx="4572000" cy="3063659"/>
          </a:xfrm>
          <a:prstGeom prst="rect">
            <a:avLst/>
          </a:prstGeom>
          <a:noFill/>
        </p:spPr>
        <p:txBody>
          <a:bodyPr wrap="square">
            <a:spAutoFit/>
          </a:bodyPr>
          <a:lstStyle/>
          <a:p>
            <a:pPr>
              <a:spcAft>
                <a:spcPts val="1286"/>
              </a:spcAft>
            </a:pPr>
            <a:r>
              <a:rPr lang="en-US" sz="1714" b="1" dirty="0">
                <a:solidFill>
                  <a:srgbClr val="2D2D2D"/>
                </a:solidFill>
                <a:latin typeface="Source Sans Pro" panose="020B0503030403020204" pitchFamily="34" charset="0"/>
              </a:rPr>
              <a:t>Improving life in cities and beyond with trees</a:t>
            </a:r>
            <a:endParaRPr lang="en-US" sz="1714" dirty="0">
              <a:solidFill>
                <a:srgbClr val="2D2D2D"/>
              </a:solidFill>
              <a:latin typeface="Source Sans Pro" panose="020B0503030403020204" pitchFamily="34" charset="0"/>
            </a:endParaRPr>
          </a:p>
          <a:p>
            <a:pPr>
              <a:spcAft>
                <a:spcPts val="1286"/>
              </a:spcAft>
            </a:pPr>
            <a:r>
              <a:rPr lang="en-US" sz="1714" dirty="0">
                <a:solidFill>
                  <a:srgbClr val="2D2D2D"/>
                </a:solidFill>
                <a:latin typeface="Source Sans Pro" panose="020B0503030403020204" pitchFamily="34" charset="0"/>
              </a:rPr>
              <a:t>Our urban tree research is helping councils, property owners, the design community and construction industry maximise the multiple benefits of urban trees through appropriate species selection, site preparation, monitoring, maintenance and management. </a:t>
            </a:r>
          </a:p>
          <a:p>
            <a:pPr>
              <a:spcAft>
                <a:spcPts val="1286"/>
              </a:spcAft>
            </a:pPr>
            <a:r>
              <a:rPr lang="en-US" sz="1714" dirty="0">
                <a:solidFill>
                  <a:srgbClr val="2D2D2D"/>
                </a:solidFill>
                <a:latin typeface="Source Sans Pro" panose="020B0503030403020204" pitchFamily="34" charset="0"/>
              </a:rPr>
              <a:t>We work in global partnerships to research the design and management requirements for flourishing urban forests.</a:t>
            </a:r>
          </a:p>
        </p:txBody>
      </p:sp>
    </p:spTree>
    <p:extLst>
      <p:ext uri="{BB962C8B-B14F-4D97-AF65-F5344CB8AC3E}">
        <p14:creationId xmlns:p14="http://schemas.microsoft.com/office/powerpoint/2010/main" val="418480477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0955-C9E1-44CD-437C-CFBB3104E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ED5C4-37EB-F2C0-A9E2-17D0052ED5C3}"/>
              </a:ext>
            </a:extLst>
          </p:cNvPr>
          <p:cNvSpPr>
            <a:spLocks noGrp="1"/>
          </p:cNvSpPr>
          <p:nvPr>
            <p:ph type="title"/>
          </p:nvPr>
        </p:nvSpPr>
        <p:spPr/>
        <p:txBody>
          <a:bodyPr>
            <a:normAutofit/>
          </a:bodyPr>
          <a:lstStyle/>
          <a:p>
            <a:r>
              <a:rPr lang="en-US" dirty="0"/>
              <a:t>Urban Ecology and Biodiversity</a:t>
            </a:r>
          </a:p>
        </p:txBody>
      </p:sp>
      <p:pic>
        <p:nvPicPr>
          <p:cNvPr id="4" name="Picture 3">
            <a:extLst>
              <a:ext uri="{FF2B5EF4-FFF2-40B4-BE49-F238E27FC236}">
                <a16:creationId xmlns:a16="http://schemas.microsoft.com/office/drawing/2014/main" id="{E5789005-3BFD-BF49-9209-5266885748A9}"/>
              </a:ext>
            </a:extLst>
          </p:cNvPr>
          <p:cNvPicPr>
            <a:picLocks noChangeAspect="1"/>
          </p:cNvPicPr>
          <p:nvPr/>
        </p:nvPicPr>
        <p:blipFill>
          <a:blip r:embed="rId2"/>
          <a:stretch>
            <a:fillRect/>
          </a:stretch>
        </p:blipFill>
        <p:spPr>
          <a:xfrm>
            <a:off x="6508511" y="1499654"/>
            <a:ext cx="4082143" cy="4082143"/>
          </a:xfrm>
          <a:prstGeom prst="rect">
            <a:avLst/>
          </a:prstGeom>
        </p:spPr>
      </p:pic>
      <p:sp>
        <p:nvSpPr>
          <p:cNvPr id="6" name="TextBox 5">
            <a:extLst>
              <a:ext uri="{FF2B5EF4-FFF2-40B4-BE49-F238E27FC236}">
                <a16:creationId xmlns:a16="http://schemas.microsoft.com/office/drawing/2014/main" id="{B31C7280-7518-AD08-28F4-AA62F33B1D4D}"/>
              </a:ext>
            </a:extLst>
          </p:cNvPr>
          <p:cNvSpPr txBox="1"/>
          <p:nvPr/>
        </p:nvSpPr>
        <p:spPr>
          <a:xfrm>
            <a:off x="1953699" y="1690689"/>
            <a:ext cx="4572000" cy="3327449"/>
          </a:xfrm>
          <a:prstGeom prst="rect">
            <a:avLst/>
          </a:prstGeom>
          <a:noFill/>
        </p:spPr>
        <p:txBody>
          <a:bodyPr wrap="square">
            <a:spAutoFit/>
          </a:bodyPr>
          <a:lstStyle/>
          <a:p>
            <a:pPr>
              <a:spcAft>
                <a:spcPts val="1286"/>
              </a:spcAft>
            </a:pPr>
            <a:r>
              <a:rPr lang="en-US" sz="1714" b="1" dirty="0">
                <a:solidFill>
                  <a:srgbClr val="2D2D2D"/>
                </a:solidFill>
                <a:latin typeface="Source Sans Pro" panose="020B0503030403020204" pitchFamily="34" charset="0"/>
              </a:rPr>
              <a:t>Helping people and nature thrive in built environments</a:t>
            </a:r>
            <a:endParaRPr lang="en-US" sz="1714" dirty="0">
              <a:solidFill>
                <a:srgbClr val="2D2D2D"/>
              </a:solidFill>
              <a:latin typeface="Source Sans Pro" panose="020B0503030403020204" pitchFamily="34" charset="0"/>
            </a:endParaRPr>
          </a:p>
          <a:p>
            <a:pPr>
              <a:spcAft>
                <a:spcPts val="1286"/>
              </a:spcAft>
            </a:pPr>
            <a:r>
              <a:rPr lang="en-US" sz="1714" dirty="0">
                <a:solidFill>
                  <a:srgbClr val="2D2D2D"/>
                </a:solidFill>
                <a:latin typeface="Source Sans Pro" panose="020B0503030403020204" pitchFamily="34" charset="0"/>
              </a:rPr>
              <a:t>We advance urban ecology knowledge through research into the diversity and distribution of organisms in cities, investigating how urbanisation affects their ecology and the ecosystem processes that sustain them. </a:t>
            </a:r>
          </a:p>
          <a:p>
            <a:pPr>
              <a:spcAft>
                <a:spcPts val="1286"/>
              </a:spcAft>
            </a:pPr>
            <a:r>
              <a:rPr lang="en-US" sz="1714" dirty="0">
                <a:solidFill>
                  <a:srgbClr val="2D2D2D"/>
                </a:solidFill>
                <a:latin typeface="Source Sans Pro" panose="020B0503030403020204" pitchFamily="34" charset="0"/>
              </a:rPr>
              <a:t>We develop smart solutions to help nature thrive alongside humans in different types of urban contexts and green infrastructure scenarios.</a:t>
            </a:r>
          </a:p>
        </p:txBody>
      </p:sp>
    </p:spTree>
    <p:extLst>
      <p:ext uri="{BB962C8B-B14F-4D97-AF65-F5344CB8AC3E}">
        <p14:creationId xmlns:p14="http://schemas.microsoft.com/office/powerpoint/2010/main" val="67312169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F48C3-EF29-6679-AD73-1237CA306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DE2E3-7F23-0A16-AE94-0EFAC8370174}"/>
              </a:ext>
            </a:extLst>
          </p:cNvPr>
          <p:cNvSpPr>
            <a:spLocks noGrp="1"/>
          </p:cNvSpPr>
          <p:nvPr>
            <p:ph type="title"/>
          </p:nvPr>
        </p:nvSpPr>
        <p:spPr/>
        <p:txBody>
          <a:bodyPr>
            <a:normAutofit/>
          </a:bodyPr>
          <a:lstStyle/>
          <a:p>
            <a:r>
              <a:rPr lang="en-US" dirty="0"/>
              <a:t>Green Roofs</a:t>
            </a:r>
          </a:p>
        </p:txBody>
      </p:sp>
      <p:pic>
        <p:nvPicPr>
          <p:cNvPr id="2050" name="Picture 2" descr="View across a thriving garden on top of a fenced roof">
            <a:extLst>
              <a:ext uri="{FF2B5EF4-FFF2-40B4-BE49-F238E27FC236}">
                <a16:creationId xmlns:a16="http://schemas.microsoft.com/office/drawing/2014/main" id="{463A82C2-CB27-3EC1-8138-042DA97DE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105" y="1499654"/>
            <a:ext cx="4082143" cy="4082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AC4BD9-8A2B-CD57-D4DA-CCF0CAD8D780}"/>
              </a:ext>
            </a:extLst>
          </p:cNvPr>
          <p:cNvSpPr txBox="1"/>
          <p:nvPr/>
        </p:nvSpPr>
        <p:spPr>
          <a:xfrm>
            <a:off x="1945105" y="1493629"/>
            <a:ext cx="4572000" cy="4800288"/>
          </a:xfrm>
          <a:prstGeom prst="rect">
            <a:avLst/>
          </a:prstGeom>
          <a:noFill/>
        </p:spPr>
        <p:txBody>
          <a:bodyPr wrap="square">
            <a:spAutoFit/>
          </a:bodyPr>
          <a:lstStyle/>
          <a:p>
            <a:pPr>
              <a:spcAft>
                <a:spcPts val="1286"/>
              </a:spcAft>
            </a:pPr>
            <a:r>
              <a:rPr lang="en-US" sz="1714" b="1" dirty="0">
                <a:solidFill>
                  <a:srgbClr val="2D2D2D"/>
                </a:solidFill>
                <a:latin typeface="Source Sans Pro" panose="020B0503030403020204" pitchFamily="34" charset="0"/>
              </a:rPr>
              <a:t>Creating vegetated landscapes on city rooftops around the world</a:t>
            </a:r>
            <a:endParaRPr lang="en-US" sz="1714" dirty="0">
              <a:solidFill>
                <a:srgbClr val="2D2D2D"/>
              </a:solidFill>
              <a:latin typeface="Source Sans Pro" panose="020B0503030403020204" pitchFamily="34" charset="0"/>
            </a:endParaRPr>
          </a:p>
          <a:p>
            <a:pPr>
              <a:spcAft>
                <a:spcPts val="1286"/>
              </a:spcAft>
            </a:pPr>
            <a:r>
              <a:rPr lang="en-US" sz="1714" dirty="0">
                <a:solidFill>
                  <a:srgbClr val="2D2D2D"/>
                </a:solidFill>
                <a:latin typeface="Source Sans Pro" panose="020B0503030403020204" pitchFamily="34" charset="0"/>
              </a:rPr>
              <a:t>Our long-term green roof research program is supported by three research and demonstration green roofs at our Burnley campus. We have developed an extensive body of research including:</a:t>
            </a:r>
          </a:p>
          <a:p>
            <a:pPr>
              <a:spcAft>
                <a:spcPts val="429"/>
              </a:spcAft>
              <a:buFont typeface="Arial" panose="020B0604020202020204" pitchFamily="34" charset="0"/>
              <a:buChar char="•"/>
            </a:pPr>
            <a:r>
              <a:rPr lang="en-US" sz="1714" dirty="0">
                <a:solidFill>
                  <a:srgbClr val="2D2D2D"/>
                </a:solidFill>
                <a:latin typeface="Source Sans Pro" panose="020B0503030403020204" pitchFamily="34" charset="0"/>
              </a:rPr>
              <a:t>Evaluating plant species for Australian green roofs based on plant characteristics, habitat templates and performance</a:t>
            </a:r>
          </a:p>
          <a:p>
            <a:pPr>
              <a:spcAft>
                <a:spcPts val="429"/>
              </a:spcAft>
              <a:buFont typeface="Arial" panose="020B0604020202020204" pitchFamily="34" charset="0"/>
              <a:buChar char="•"/>
            </a:pPr>
            <a:r>
              <a:rPr lang="en-US" sz="1714" dirty="0">
                <a:solidFill>
                  <a:srgbClr val="2D2D2D"/>
                </a:solidFill>
                <a:latin typeface="Source Sans Pro" panose="020B0503030403020204" pitchFamily="34" charset="0"/>
              </a:rPr>
              <a:t>Developing and testing novel green roof substrate mixes</a:t>
            </a:r>
          </a:p>
          <a:p>
            <a:pPr>
              <a:spcAft>
                <a:spcPts val="429"/>
              </a:spcAft>
              <a:buFont typeface="Arial" panose="020B0604020202020204" pitchFamily="34" charset="0"/>
              <a:buChar char="•"/>
            </a:pPr>
            <a:r>
              <a:rPr lang="en-US" sz="1714" dirty="0">
                <a:solidFill>
                  <a:srgbClr val="2D2D2D"/>
                </a:solidFill>
                <a:latin typeface="Source Sans Pro" panose="020B0503030403020204" pitchFamily="34" charset="0"/>
              </a:rPr>
              <a:t>Quantifying hydrology and building energy benefits of green roofs</a:t>
            </a:r>
          </a:p>
          <a:p>
            <a:pPr algn="l">
              <a:buFont typeface="Arial" panose="020B0604020202020204" pitchFamily="34" charset="0"/>
              <a:buChar char="•"/>
            </a:pPr>
            <a:r>
              <a:rPr lang="en-US" sz="1714" dirty="0">
                <a:solidFill>
                  <a:srgbClr val="2D2D2D"/>
                </a:solidFill>
                <a:latin typeface="Source Sans Pro" panose="020B0503030403020204" pitchFamily="34" charset="0"/>
              </a:rPr>
              <a:t>Investigating psychological benefits and determining preferred green roof types</a:t>
            </a:r>
          </a:p>
        </p:txBody>
      </p:sp>
    </p:spTree>
    <p:extLst>
      <p:ext uri="{BB962C8B-B14F-4D97-AF65-F5344CB8AC3E}">
        <p14:creationId xmlns:p14="http://schemas.microsoft.com/office/powerpoint/2010/main" val="1713386357"/>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B52A7-6DF2-8C07-37C6-A908B9A6B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0A123-C8A0-CF33-6BA5-3ABC590B7933}"/>
              </a:ext>
            </a:extLst>
          </p:cNvPr>
          <p:cNvSpPr>
            <a:spLocks noGrp="1"/>
          </p:cNvSpPr>
          <p:nvPr>
            <p:ph type="title"/>
          </p:nvPr>
        </p:nvSpPr>
        <p:spPr/>
        <p:txBody>
          <a:bodyPr>
            <a:normAutofit/>
          </a:bodyPr>
          <a:lstStyle/>
          <a:p>
            <a:r>
              <a:rPr lang="en-US" dirty="0"/>
              <a:t>Plants and Water in the Landscape</a:t>
            </a:r>
          </a:p>
        </p:txBody>
      </p:sp>
      <p:pic>
        <p:nvPicPr>
          <p:cNvPr id="3074" name="Picture 2" descr="View across playground to a field of grass with sprinklers running, large tree overhead">
            <a:extLst>
              <a:ext uri="{FF2B5EF4-FFF2-40B4-BE49-F238E27FC236}">
                <a16:creationId xmlns:a16="http://schemas.microsoft.com/office/drawing/2014/main" id="{8D9C1F53-E306-D52C-A0A0-053AAA7E4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105" y="1500634"/>
            <a:ext cx="4082143" cy="4082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3F4584-BF8D-EE74-87DA-444CD7811DE7}"/>
              </a:ext>
            </a:extLst>
          </p:cNvPr>
          <p:cNvSpPr txBox="1"/>
          <p:nvPr/>
        </p:nvSpPr>
        <p:spPr>
          <a:xfrm>
            <a:off x="1945105" y="1697694"/>
            <a:ext cx="4572000" cy="3327449"/>
          </a:xfrm>
          <a:prstGeom prst="rect">
            <a:avLst/>
          </a:prstGeom>
          <a:noFill/>
        </p:spPr>
        <p:txBody>
          <a:bodyPr wrap="square">
            <a:spAutoFit/>
          </a:bodyPr>
          <a:lstStyle/>
          <a:p>
            <a:pPr>
              <a:spcAft>
                <a:spcPts val="1286"/>
              </a:spcAft>
            </a:pPr>
            <a:r>
              <a:rPr lang="en-US" sz="1714" b="1" dirty="0">
                <a:solidFill>
                  <a:srgbClr val="2D2D2D"/>
                </a:solidFill>
                <a:latin typeface="Source Sans Pro" panose="020B0503030403020204" pitchFamily="34" charset="0"/>
              </a:rPr>
              <a:t>Integrating water sensitive urban design for flourishing vegetation and cool cities</a:t>
            </a:r>
            <a:endParaRPr lang="en-US" sz="1714" dirty="0">
              <a:solidFill>
                <a:srgbClr val="2D2D2D"/>
              </a:solidFill>
              <a:latin typeface="Source Sans Pro" panose="020B0503030403020204" pitchFamily="34" charset="0"/>
            </a:endParaRPr>
          </a:p>
          <a:p>
            <a:pPr>
              <a:spcAft>
                <a:spcPts val="1286"/>
              </a:spcAft>
            </a:pPr>
            <a:r>
              <a:rPr lang="en-US" sz="1714" dirty="0">
                <a:solidFill>
                  <a:srgbClr val="2D2D2D"/>
                </a:solidFill>
                <a:latin typeface="Source Sans Pro" panose="020B0503030403020204" pitchFamily="34" charset="0"/>
              </a:rPr>
              <a:t>We investigate plant-water relationships and Water Sensitive Urban Designs (WSUD), helping to build sustainability and resilience into urban greening projects for healthy vegetation and cool cities. </a:t>
            </a:r>
          </a:p>
          <a:p>
            <a:pPr>
              <a:spcAft>
                <a:spcPts val="1286"/>
              </a:spcAft>
            </a:pPr>
            <a:r>
              <a:rPr lang="en-US" sz="1714" dirty="0">
                <a:solidFill>
                  <a:srgbClr val="2D2D2D"/>
                </a:solidFill>
                <a:latin typeface="Source Sans Pro" panose="020B0503030403020204" pitchFamily="34" charset="0"/>
              </a:rPr>
              <a:t>We work with research partners to investigate and design more effective and efficient smart water solutions for urban planning and city landscapes. </a:t>
            </a:r>
          </a:p>
        </p:txBody>
      </p:sp>
    </p:spTree>
    <p:extLst>
      <p:ext uri="{BB962C8B-B14F-4D97-AF65-F5344CB8AC3E}">
        <p14:creationId xmlns:p14="http://schemas.microsoft.com/office/powerpoint/2010/main" val="2489392961"/>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6501-F312-4136-42FD-AB4491C63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E3195-0AC6-A554-CFD7-38EC95FF2EED}"/>
              </a:ext>
            </a:extLst>
          </p:cNvPr>
          <p:cNvSpPr>
            <a:spLocks noGrp="1"/>
          </p:cNvSpPr>
          <p:nvPr>
            <p:ph type="title"/>
          </p:nvPr>
        </p:nvSpPr>
        <p:spPr/>
        <p:txBody>
          <a:bodyPr>
            <a:normAutofit/>
          </a:bodyPr>
          <a:lstStyle/>
          <a:p>
            <a:r>
              <a:rPr lang="en-US" dirty="0"/>
              <a:t>Food Production for Urban Landscapes</a:t>
            </a:r>
          </a:p>
        </p:txBody>
      </p:sp>
      <p:pic>
        <p:nvPicPr>
          <p:cNvPr id="3" name="Picture 2">
            <a:extLst>
              <a:ext uri="{FF2B5EF4-FFF2-40B4-BE49-F238E27FC236}">
                <a16:creationId xmlns:a16="http://schemas.microsoft.com/office/drawing/2014/main" id="{6419EDE1-F0A2-7D5E-736A-FFF6BD5437BF}"/>
              </a:ext>
            </a:extLst>
          </p:cNvPr>
          <p:cNvPicPr>
            <a:picLocks noChangeAspect="1"/>
          </p:cNvPicPr>
          <p:nvPr/>
        </p:nvPicPr>
        <p:blipFill>
          <a:blip r:embed="rId2"/>
          <a:stretch>
            <a:fillRect/>
          </a:stretch>
        </p:blipFill>
        <p:spPr>
          <a:xfrm>
            <a:off x="6508511" y="1517824"/>
            <a:ext cx="4082143" cy="4082143"/>
          </a:xfrm>
          <a:prstGeom prst="rect">
            <a:avLst/>
          </a:prstGeom>
        </p:spPr>
      </p:pic>
      <p:sp>
        <p:nvSpPr>
          <p:cNvPr id="7" name="TextBox 6">
            <a:extLst>
              <a:ext uri="{FF2B5EF4-FFF2-40B4-BE49-F238E27FC236}">
                <a16:creationId xmlns:a16="http://schemas.microsoft.com/office/drawing/2014/main" id="{A9A50F95-F9F3-BF28-8E7A-56F702D4D55D}"/>
              </a:ext>
            </a:extLst>
          </p:cNvPr>
          <p:cNvSpPr txBox="1"/>
          <p:nvPr/>
        </p:nvSpPr>
        <p:spPr>
          <a:xfrm>
            <a:off x="1945106" y="1690689"/>
            <a:ext cx="4572000" cy="2730235"/>
          </a:xfrm>
          <a:prstGeom prst="rect">
            <a:avLst/>
          </a:prstGeom>
          <a:noFill/>
        </p:spPr>
        <p:txBody>
          <a:bodyPr wrap="square">
            <a:spAutoFit/>
          </a:bodyPr>
          <a:lstStyle/>
          <a:p>
            <a:r>
              <a:rPr lang="en-US" sz="1714" dirty="0">
                <a:latin typeface="Source Sans Pro" panose="020B0503030403020204" pitchFamily="34" charset="0"/>
              </a:rPr>
              <a:t>We research diverse topics in urban agriculture in Australia and around the world and explore the role of urban agriculture in modern-day cities. </a:t>
            </a:r>
          </a:p>
          <a:p>
            <a:endParaRPr lang="en-US" sz="1714" dirty="0">
              <a:latin typeface="Source Sans Pro" panose="020B0503030403020204" pitchFamily="34" charset="0"/>
            </a:endParaRPr>
          </a:p>
          <a:p>
            <a:r>
              <a:rPr lang="en-US" sz="1714" dirty="0">
                <a:latin typeface="Source Sans Pro" panose="020B0503030403020204" pitchFamily="34" charset="0"/>
              </a:rPr>
              <a:t>We investigate plant growth and maintenance requirements, urban-specific production methods, social aspects of urban agriculture and mainstream and alternative crops (fruit and vegetables).</a:t>
            </a:r>
            <a:endParaRPr lang="en-US" sz="1714" dirty="0"/>
          </a:p>
        </p:txBody>
      </p:sp>
    </p:spTree>
    <p:extLst>
      <p:ext uri="{BB962C8B-B14F-4D97-AF65-F5344CB8AC3E}">
        <p14:creationId xmlns:p14="http://schemas.microsoft.com/office/powerpoint/2010/main" val="2919738073"/>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E411-28E9-3C33-0A5F-C362C3C0CC65}"/>
              </a:ext>
            </a:extLst>
          </p:cNvPr>
          <p:cNvSpPr>
            <a:spLocks noGrp="1"/>
          </p:cNvSpPr>
          <p:nvPr>
            <p:ph type="title"/>
          </p:nvPr>
        </p:nvSpPr>
        <p:spPr/>
        <p:txBody>
          <a:bodyPr>
            <a:normAutofit/>
          </a:bodyPr>
          <a:lstStyle/>
          <a:p>
            <a:pPr algn="ctr"/>
            <a:r>
              <a:rPr lang="en-AU" sz="4800" dirty="0"/>
              <a:t>Acknowledgements</a:t>
            </a:r>
          </a:p>
        </p:txBody>
      </p:sp>
      <p:sp>
        <p:nvSpPr>
          <p:cNvPr id="3" name="Content Placeholder 2">
            <a:extLst>
              <a:ext uri="{FF2B5EF4-FFF2-40B4-BE49-F238E27FC236}">
                <a16:creationId xmlns:a16="http://schemas.microsoft.com/office/drawing/2014/main" id="{3241395B-3B58-642F-F05F-8458370053B7}"/>
              </a:ext>
            </a:extLst>
          </p:cNvPr>
          <p:cNvSpPr>
            <a:spLocks noGrp="1"/>
          </p:cNvSpPr>
          <p:nvPr>
            <p:ph idx="1"/>
          </p:nvPr>
        </p:nvSpPr>
        <p:spPr/>
        <p:txBody>
          <a:bodyPr>
            <a:noAutofit/>
          </a:bodyPr>
          <a:lstStyle/>
          <a:p>
            <a:pPr marL="0" indent="0">
              <a:buNone/>
            </a:pPr>
            <a:r>
              <a:rPr lang="en-AU" sz="1600" dirty="0"/>
              <a:t>The University of Melbourne acknowledges the Traditional Owners of the unceded land on which we work, learn and live: the Wurundjeri </a:t>
            </a:r>
            <a:r>
              <a:rPr lang="en-AU" sz="1600" dirty="0" err="1"/>
              <a:t>Woi</a:t>
            </a:r>
            <a:r>
              <a:rPr lang="en-AU" sz="1600" dirty="0"/>
              <a:t> Wurrung and Bunurong peoples.</a:t>
            </a:r>
          </a:p>
          <a:p>
            <a:pPr marL="0" indent="0">
              <a:buNone/>
            </a:pPr>
            <a:r>
              <a:rPr lang="en-AU" sz="1600" dirty="0"/>
              <a:t>The University also acknowledges and is grateful to the Traditional Owners, Elders and Knowledge Holders of all Indigenous nations and clans who have been instrumental in our reconciliation journey.</a:t>
            </a:r>
          </a:p>
          <a:p>
            <a:pPr marL="0" indent="0">
              <a:buNone/>
            </a:pPr>
            <a:r>
              <a:rPr lang="en-AU" sz="1600" dirty="0"/>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marL="0" indent="0">
              <a:buNone/>
            </a:pPr>
            <a:r>
              <a:rPr lang="en-AU" sz="1600" dirty="0"/>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pPr marL="0" indent="0">
              <a:buNone/>
            </a:pPr>
            <a:r>
              <a:rPr lang="en-AU" sz="1600" dirty="0"/>
              <a:t>In making this Acknowledgment of Country we commit to respectful and responsible conduct towards all others according to the Traditional lores of this land, particularly at times of formal ceremony.</a:t>
            </a:r>
          </a:p>
          <a:p>
            <a:pPr marL="0" indent="0">
              <a:buNone/>
            </a:pPr>
            <a:endParaRPr lang="en-AU" sz="1600" dirty="0"/>
          </a:p>
          <a:p>
            <a:pPr marL="0" indent="0">
              <a:buNone/>
            </a:pPr>
            <a:r>
              <a:rPr lang="en-AU" sz="1600" dirty="0"/>
              <a:t>The University of Melbourne Burnley Campus Archives</a:t>
            </a:r>
          </a:p>
          <a:p>
            <a:pPr marL="0" indent="0">
              <a:buNone/>
            </a:pPr>
            <a:r>
              <a:rPr lang="en-AU" sz="1600" dirty="0"/>
              <a:t>“Green Grows Our Garden”, by A. P. Winzenried</a:t>
            </a:r>
          </a:p>
          <a:p>
            <a:pPr marL="0" indent="0">
              <a:buNone/>
            </a:pPr>
            <a:r>
              <a:rPr lang="en-AU" sz="1600" dirty="0"/>
              <a:t>Slides provided by Associate Professor Claire Farrell in Green Infrastructure, Director of the Burnley Campus</a:t>
            </a:r>
          </a:p>
          <a:p>
            <a:pPr marL="0" indent="0">
              <a:buNone/>
            </a:pPr>
            <a:r>
              <a:rPr lang="en-AU" sz="1600" dirty="0"/>
              <a:t>Kirsten Binns-Smith, for her assistance with this Exhibition</a:t>
            </a:r>
          </a:p>
        </p:txBody>
      </p:sp>
    </p:spTree>
    <p:extLst>
      <p:ext uri="{BB962C8B-B14F-4D97-AF65-F5344CB8AC3E}">
        <p14:creationId xmlns:p14="http://schemas.microsoft.com/office/powerpoint/2010/main" val="1280032309"/>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E9152-CA19-6307-75A7-2F16A148BF3C}"/>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The Exhibition Pavilion built in 1884 was used for teaching</a:t>
            </a:r>
          </a:p>
        </p:txBody>
      </p:sp>
      <p:pic>
        <p:nvPicPr>
          <p:cNvPr id="6" name="Content Placeholder 5" descr="A person sitting on a cart in a yard&#10;&#10;AI-generated content may be incorrect.">
            <a:extLst>
              <a:ext uri="{FF2B5EF4-FFF2-40B4-BE49-F238E27FC236}">
                <a16:creationId xmlns:a16="http://schemas.microsoft.com/office/drawing/2014/main" id="{82A69EA4-BFCD-3EEC-0C47-1A13F5CA6B8C}"/>
              </a:ext>
            </a:extLst>
          </p:cNvPr>
          <p:cNvPicPr>
            <a:picLocks noChangeAspect="1"/>
          </p:cNvPicPr>
          <p:nvPr/>
        </p:nvPicPr>
        <p:blipFill>
          <a:blip r:embed="rId2">
            <a:extLst>
              <a:ext uri="{28A0092B-C50C-407E-A947-70E740481C1C}">
                <a14:useLocalDpi xmlns:a14="http://schemas.microsoft.com/office/drawing/2010/main" val="0"/>
              </a:ext>
            </a:extLst>
          </a:blip>
          <a:srcRect t="26040" b="26044"/>
          <a:stretch>
            <a:fillRect/>
          </a:stretch>
        </p:blipFill>
        <p:spPr>
          <a:xfrm>
            <a:off x="4555236" y="6"/>
            <a:ext cx="7636763" cy="2762724"/>
          </a:xfrm>
          <a:prstGeom prst="rect">
            <a:avLst/>
          </a:prstGeom>
        </p:spPr>
      </p:pic>
      <p:sp>
        <p:nvSpPr>
          <p:cNvPr id="57" name="Rectangle 5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Content Placeholder 6" descr="A couple of men standing next to a cart&#10;&#10;AI-generated content may be incorrect.">
            <a:extLst>
              <a:ext uri="{FF2B5EF4-FFF2-40B4-BE49-F238E27FC236}">
                <a16:creationId xmlns:a16="http://schemas.microsoft.com/office/drawing/2014/main" id="{31AE6193-C04E-1E74-6562-8F85793A30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425" r="12199" b="2"/>
          <a:stretch>
            <a:fillRect/>
          </a:stretch>
        </p:blipFill>
        <p:spPr>
          <a:xfrm>
            <a:off x="-1" y="2826737"/>
            <a:ext cx="4565779" cy="4031263"/>
          </a:xfrm>
          <a:prstGeom prst="rect">
            <a:avLst/>
          </a:prstGeom>
        </p:spPr>
      </p:pic>
      <p:sp>
        <p:nvSpPr>
          <p:cNvPr id="12" name="Content Placeholder 11">
            <a:extLst>
              <a:ext uri="{FF2B5EF4-FFF2-40B4-BE49-F238E27FC236}">
                <a16:creationId xmlns:a16="http://schemas.microsoft.com/office/drawing/2014/main" id="{114F82CE-E3A2-C8D5-9CAF-0BD4CD2E01D6}"/>
              </a:ext>
            </a:extLst>
          </p:cNvPr>
          <p:cNvSpPr>
            <a:spLocks noGrp="1"/>
          </p:cNvSpPr>
          <p:nvPr>
            <p:ph sz="half" idx="1"/>
          </p:nvPr>
        </p:nvSpPr>
        <p:spPr>
          <a:xfrm>
            <a:off x="5449633" y="3455208"/>
            <a:ext cx="5742432" cy="2344708"/>
          </a:xfrm>
        </p:spPr>
        <p:txBody>
          <a:bodyPr vert="horz" lIns="91440" tIns="45720" rIns="91440" bIns="45720" rtlCol="0" anchor="ctr">
            <a:noAutofit/>
          </a:bodyPr>
          <a:lstStyle/>
          <a:p>
            <a:r>
              <a:rPr lang="en-US" dirty="0"/>
              <a:t>The course of instruction included practical horticulture in its various branches, botany and agricultural science as applied to horticulture.</a:t>
            </a:r>
          </a:p>
          <a:p>
            <a:r>
              <a:rPr lang="en-US" dirty="0"/>
              <a:t>A Certificate of Proficiency or a Diploma was awarded at the end of two or three years.</a:t>
            </a:r>
          </a:p>
        </p:txBody>
      </p:sp>
      <p:sp>
        <p:nvSpPr>
          <p:cNvPr id="59" name="Rectangle 5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526211602"/>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F2B93-232D-FB6B-95E5-00CA01F8E8A9}"/>
              </a:ext>
            </a:extLst>
          </p:cNvPr>
          <p:cNvSpPr>
            <a:spLocks noGrp="1"/>
          </p:cNvSpPr>
          <p:nvPr>
            <p:ph type="title"/>
          </p:nvPr>
        </p:nvSpPr>
        <p:spPr>
          <a:xfrm>
            <a:off x="1153236" y="559703"/>
            <a:ext cx="9867331" cy="1346215"/>
          </a:xfrm>
        </p:spPr>
        <p:txBody>
          <a:bodyPr vert="horz" lIns="91440" tIns="45720" rIns="91440" bIns="45720" rtlCol="0" anchor="b">
            <a:noAutofit/>
          </a:bodyPr>
          <a:lstStyle/>
          <a:p>
            <a:pPr algn="ctr"/>
            <a:r>
              <a:rPr lang="en-US" sz="4000" dirty="0">
                <a:solidFill>
                  <a:srgbClr val="FFFFFF"/>
                </a:solidFill>
              </a:rPr>
              <a:t>Alfred E. Bennett was one of the first students.  He wrote a book about his time at Burnley for his twin brother</a:t>
            </a:r>
          </a:p>
        </p:txBody>
      </p:sp>
      <p:sp>
        <p:nvSpPr>
          <p:cNvPr id="32" name="Rectangle 31">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n old book with a pen&#10;&#10;AI-generated content may be incorrect.">
            <a:extLst>
              <a:ext uri="{FF2B5EF4-FFF2-40B4-BE49-F238E27FC236}">
                <a16:creationId xmlns:a16="http://schemas.microsoft.com/office/drawing/2014/main" id="{290341DB-3081-89C5-D979-48A530BE6F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68175" y="2132099"/>
            <a:ext cx="2148042" cy="3218041"/>
          </a:xfrm>
          <a:prstGeom prst="rect">
            <a:avLst/>
          </a:prstGeom>
        </p:spPr>
      </p:pic>
      <p:pic>
        <p:nvPicPr>
          <p:cNvPr id="8" name="Content Placeholder 7" descr="A group of men mowing grass&#10;&#10;AI-generated content may be incorrect.">
            <a:extLst>
              <a:ext uri="{FF2B5EF4-FFF2-40B4-BE49-F238E27FC236}">
                <a16:creationId xmlns:a16="http://schemas.microsoft.com/office/drawing/2014/main" id="{80F195A8-EAF6-5DC0-7EF3-1791BD200A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8757"/>
          <a:stretch>
            <a:fillRect/>
          </a:stretch>
        </p:blipFill>
        <p:spPr>
          <a:xfrm>
            <a:off x="4510584" y="2772758"/>
            <a:ext cx="3179928" cy="1936723"/>
          </a:xfrm>
          <a:prstGeom prst="rect">
            <a:avLst/>
          </a:prstGeom>
        </p:spPr>
      </p:pic>
      <p:pic>
        <p:nvPicPr>
          <p:cNvPr id="6" name="Content Placeholder 5" descr="A close-up of a person&#10;&#10;AI-generated content may be incorrect.">
            <a:extLst>
              <a:ext uri="{FF2B5EF4-FFF2-40B4-BE49-F238E27FC236}">
                <a16:creationId xmlns:a16="http://schemas.microsoft.com/office/drawing/2014/main" id="{6F72BAE1-4736-05EC-5024-5BD6553CF0A4}"/>
              </a:ext>
            </a:extLst>
          </p:cNvPr>
          <p:cNvPicPr>
            <a:picLocks noChangeAspect="1"/>
          </p:cNvPicPr>
          <p:nvPr/>
        </p:nvPicPr>
        <p:blipFill>
          <a:blip r:embed="rId4">
            <a:extLst>
              <a:ext uri="{28A0092B-C50C-407E-A947-70E740481C1C}">
                <a14:useLocalDpi xmlns:a14="http://schemas.microsoft.com/office/drawing/2010/main" val="0"/>
              </a:ext>
            </a:extLst>
          </a:blip>
          <a:srcRect r="-2" b="18264"/>
          <a:stretch>
            <a:fillRect/>
          </a:stretch>
        </p:blipFill>
        <p:spPr>
          <a:xfrm>
            <a:off x="8335767" y="2132099"/>
            <a:ext cx="2628075" cy="3218041"/>
          </a:xfrm>
          <a:prstGeom prst="rect">
            <a:avLst/>
          </a:prstGeom>
        </p:spPr>
      </p:pic>
    </p:spTree>
    <p:extLst>
      <p:ext uri="{BB962C8B-B14F-4D97-AF65-F5344CB8AC3E}">
        <p14:creationId xmlns:p14="http://schemas.microsoft.com/office/powerpoint/2010/main" val="3030114510"/>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11FCFCE-FB52-8E62-A0F2-5A4CBD4EDED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 B. </a:t>
            </a:r>
            <a:r>
              <a:rPr lang="en-US" sz="4000" kern="1200" dirty="0" err="1">
                <a:solidFill>
                  <a:srgbClr val="FFFFFF"/>
                </a:solidFill>
                <a:latin typeface="+mj-lt"/>
                <a:ea typeface="+mj-ea"/>
                <a:cs typeface="+mj-cs"/>
              </a:rPr>
              <a:t>Luffmann</a:t>
            </a:r>
            <a:r>
              <a:rPr lang="en-US" sz="4000" kern="1200" dirty="0">
                <a:solidFill>
                  <a:srgbClr val="FFFFFF"/>
                </a:solidFill>
                <a:latin typeface="+mj-lt"/>
                <a:ea typeface="+mj-ea"/>
                <a:cs typeface="+mj-cs"/>
              </a:rPr>
              <a:t> was the first Principal 1897-1908</a:t>
            </a:r>
          </a:p>
        </p:txBody>
      </p:sp>
      <p:pic>
        <p:nvPicPr>
          <p:cNvPr id="5" name="Content Placeholder 4" descr="A person in a suit sitting in a chair&#10;&#10;AI-generated content may be incorrect.">
            <a:extLst>
              <a:ext uri="{FF2B5EF4-FFF2-40B4-BE49-F238E27FC236}">
                <a16:creationId xmlns:a16="http://schemas.microsoft.com/office/drawing/2014/main" id="{9DDFACB2-D97C-CB7C-8313-57C3CF773F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60" r="2319"/>
          <a:stretch>
            <a:fillRect/>
          </a:stretch>
        </p:blipFill>
        <p:spPr>
          <a:xfrm>
            <a:off x="6103914" y="467208"/>
            <a:ext cx="4022775" cy="5923584"/>
          </a:xfrm>
          <a:prstGeom prst="rect">
            <a:avLst/>
          </a:prstGeom>
        </p:spPr>
      </p:pic>
    </p:spTree>
    <p:extLst>
      <p:ext uri="{BB962C8B-B14F-4D97-AF65-F5344CB8AC3E}">
        <p14:creationId xmlns:p14="http://schemas.microsoft.com/office/powerpoint/2010/main" val="1112787385"/>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women in white dresses&#10;&#10;AI-generated content may be incorrect.">
            <a:extLst>
              <a:ext uri="{FF2B5EF4-FFF2-40B4-BE49-F238E27FC236}">
                <a16:creationId xmlns:a16="http://schemas.microsoft.com/office/drawing/2014/main" id="{73BB7A37-192E-EFE3-0B5A-BC6CB11A3F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5234" r="-1" b="5293"/>
          <a:stretch>
            <a:fillRect/>
          </a:stretch>
        </p:blipFill>
        <p:spPr>
          <a:xfrm>
            <a:off x="0" y="190"/>
            <a:ext cx="6912762" cy="4499621"/>
          </a:xfrm>
          <a:prstGeom prst="rect">
            <a:avLst/>
          </a:prstGeom>
        </p:spPr>
      </p:pic>
      <p:sp>
        <p:nvSpPr>
          <p:cNvPr id="41" name="Rectangle 4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59057-562C-4DDA-84A1-2AF4E3AFDA93}"/>
              </a:ext>
            </a:extLst>
          </p:cNvPr>
          <p:cNvSpPr>
            <a:spLocks noGrp="1"/>
          </p:cNvSpPr>
          <p:nvPr>
            <p:ph type="title"/>
          </p:nvPr>
        </p:nvSpPr>
        <p:spPr>
          <a:xfrm>
            <a:off x="699715" y="5635366"/>
            <a:ext cx="7091299" cy="898581"/>
          </a:xfrm>
        </p:spPr>
        <p:txBody>
          <a:bodyPr vert="horz" lIns="91440" tIns="45720" rIns="91440" bIns="45720" rtlCol="0" anchor="ctr">
            <a:noAutofit/>
          </a:bodyPr>
          <a:lstStyle/>
          <a:p>
            <a:r>
              <a:rPr lang="en-US" sz="3200" kern="1200" dirty="0">
                <a:solidFill>
                  <a:srgbClr val="FFFFFF"/>
                </a:solidFill>
                <a:latin typeface="+mj-lt"/>
                <a:ea typeface="+mj-ea"/>
                <a:cs typeface="+mj-cs"/>
              </a:rPr>
              <a:t>Women were permitted to complete the Certificate of Competency from 1898</a:t>
            </a:r>
          </a:p>
        </p:txBody>
      </p:sp>
      <p:sp>
        <p:nvSpPr>
          <p:cNvPr id="45" name="Rectangle 4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laying a game&#10;&#10;AI-generated content may be incorrect.">
            <a:extLst>
              <a:ext uri="{FF2B5EF4-FFF2-40B4-BE49-F238E27FC236}">
                <a16:creationId xmlns:a16="http://schemas.microsoft.com/office/drawing/2014/main" id="{6F620153-13B5-B215-B6BE-44CCFAD1DDF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5760" r="21657" b="-1"/>
          <a:stretch>
            <a:fillRect/>
          </a:stretch>
        </p:blipFill>
        <p:spPr>
          <a:xfrm>
            <a:off x="7363326" y="1"/>
            <a:ext cx="4828673" cy="5291384"/>
          </a:xfrm>
          <a:prstGeom prst="rect">
            <a:avLst/>
          </a:prstGeom>
        </p:spPr>
      </p:pic>
    </p:spTree>
    <p:extLst>
      <p:ext uri="{BB962C8B-B14F-4D97-AF65-F5344CB8AC3E}">
        <p14:creationId xmlns:p14="http://schemas.microsoft.com/office/powerpoint/2010/main" val="592301708"/>
      </p:ext>
    </p:extLst>
  </p:cSld>
  <p:clrMapOvr>
    <a:masterClrMapping/>
  </p:clrMapOvr>
  <mc:AlternateContent xmlns:mc="http://schemas.openxmlformats.org/markup-compatibility/2006" xmlns:p14="http://schemas.microsoft.com/office/powerpoint/2010/main">
    <mc:Choice Requires="p14">
      <p:transition spd="slow" p14:dur="215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F4B07D3A14E84694239AF3BB937D8F" ma:contentTypeVersion="13" ma:contentTypeDescription="Create a new document." ma:contentTypeScope="" ma:versionID="6a5b0f19306dfd5e0684572179a0979c">
  <xsd:schema xmlns:xsd="http://www.w3.org/2001/XMLSchema" xmlns:xs="http://www.w3.org/2001/XMLSchema" xmlns:p="http://schemas.microsoft.com/office/2006/metadata/properties" xmlns:ns2="d6b094c9-bab2-495b-86a5-c1af0c0ddaae" xmlns:ns3="c36ec8a8-f465-4278-8f5c-cb643de655f9" targetNamespace="http://schemas.microsoft.com/office/2006/metadata/properties" ma:root="true" ma:fieldsID="84c60919365e0bff90b355d736962485" ns2:_="" ns3:_="">
    <xsd:import namespace="d6b094c9-bab2-495b-86a5-c1af0c0ddaae"/>
    <xsd:import namespace="c36ec8a8-f465-4278-8f5c-cb643de655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094c9-bab2-495b-86a5-c1af0c0dda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6ec8a8-f465-4278-8f5c-cb643de655f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988c267-d286-4945-8725-64d8552629d6}" ma:internalName="TaxCatchAll" ma:showField="CatchAllData" ma:web="c36ec8a8-f465-4278-8f5c-cb643de655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36ec8a8-f465-4278-8f5c-cb643de655f9" xsi:nil="true"/>
    <lcf76f155ced4ddcb4097134ff3c332f xmlns="d6b094c9-bab2-495b-86a5-c1af0c0dda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C34EB3-FD7C-4843-8A86-D0AA9F9269D4}">
  <ds:schemaRefs>
    <ds:schemaRef ds:uri="http://schemas.microsoft.com/sharepoint/v3/contenttype/forms"/>
  </ds:schemaRefs>
</ds:datastoreItem>
</file>

<file path=customXml/itemProps2.xml><?xml version="1.0" encoding="utf-8"?>
<ds:datastoreItem xmlns:ds="http://schemas.openxmlformats.org/officeDocument/2006/customXml" ds:itemID="{8787FEC1-0F84-47BE-ABBD-E2B8BE4A801D}"/>
</file>

<file path=customXml/itemProps3.xml><?xml version="1.0" encoding="utf-8"?>
<ds:datastoreItem xmlns:ds="http://schemas.openxmlformats.org/officeDocument/2006/customXml" ds:itemID="{8142582E-A685-4607-AB7C-2402B9073A18}">
  <ds:schemaRefs>
    <ds:schemaRef ds:uri="http://schemas.microsoft.com/office/2006/metadata/properties"/>
    <ds:schemaRef ds:uri="http://schemas.microsoft.com/office/infopath/2007/PartnerControls"/>
    <ds:schemaRef ds:uri="c36ec8a8-f465-4278-8f5c-cb643de655f9"/>
    <ds:schemaRef ds:uri="d6b094c9-bab2-495b-86a5-c1af0c0ddaae"/>
  </ds:schemaRefs>
</ds:datastoreItem>
</file>

<file path=docProps/app.xml><?xml version="1.0" encoding="utf-8"?>
<Properties xmlns="http://schemas.openxmlformats.org/officeDocument/2006/extended-properties" xmlns:vt="http://schemas.openxmlformats.org/officeDocument/2006/docPropsVTypes">
  <Template/>
  <TotalTime>718</TotalTime>
  <Words>1325</Words>
  <Application>Microsoft Office PowerPoint</Application>
  <PresentationFormat>Widescreen</PresentationFormat>
  <Paragraphs>96</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Aptos</vt:lpstr>
      <vt:lpstr>Aptos Display</vt:lpstr>
      <vt:lpstr>Arial</vt:lpstr>
      <vt:lpstr>Fraunces Variable</vt:lpstr>
      <vt:lpstr>Source Sans Pro</vt:lpstr>
      <vt:lpstr>Office Theme</vt:lpstr>
      <vt:lpstr>PowerPoint Presentation</vt:lpstr>
      <vt:lpstr>THE DEVELOPMENT OF TEACHING  HORTICULTURE AT BURNLEY CAMPUS</vt:lpstr>
      <vt:lpstr>1891 BURNLEY SCHOOL OF HORTICULTURE</vt:lpstr>
      <vt:lpstr>The first Horticultural College in Australia and one of the first in the world</vt:lpstr>
      <vt:lpstr>The Horticultural Board of Advice assisted with guidance on how to run the School</vt:lpstr>
      <vt:lpstr>The Exhibition Pavilion built in 1884 was used for teaching</vt:lpstr>
      <vt:lpstr>Alfred E. Bennett was one of the first students.  He wrote a book about his time at Burnley for his twin brother</vt:lpstr>
      <vt:lpstr>C. B. Luffmann was the first Principal 1897-1908</vt:lpstr>
      <vt:lpstr>Women were permitted to complete the Certificate of Competency from 1898</vt:lpstr>
      <vt:lpstr>Glass Lantern Slides were used for teaching</vt:lpstr>
      <vt:lpstr>PowerPoint Presentation</vt:lpstr>
      <vt:lpstr>1917 BURNLEY SCHOOL OF HORTICULTURE AND PRIMARY AGRICULTURE</vt:lpstr>
      <vt:lpstr>Half the students’ time was spent outside</vt:lpstr>
      <vt:lpstr>Report card and Certificate</vt:lpstr>
      <vt:lpstr>Landscape Design was an important element of instruction</vt:lpstr>
      <vt:lpstr>PowerPoint Presentation</vt:lpstr>
      <vt:lpstr>Plant identification was a very important subject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DIPLOMA OF HORTICULTURE</vt:lpstr>
      <vt:lpstr>BURNLEY HORTICULTURAL COLLEGE</vt:lpstr>
      <vt:lpstr>During the 1950’s and 1960’s Camps to Wilson’s Promontory and Sojourns to Tatura and Mildura Horticulture Research Stations became part of the Curriculum</vt:lpstr>
      <vt:lpstr>Courses offered in the 1960’s</vt:lpstr>
      <vt:lpstr>PowerPoint Presentation</vt:lpstr>
      <vt:lpstr>More emphasis on science</vt:lpstr>
      <vt:lpstr>Students studying entomology with their own insect collections</vt:lpstr>
      <vt:lpstr>DIPLOMA OF HORTICULTURAL SCIENCE</vt:lpstr>
      <vt:lpstr>PowerPoint Presentation</vt:lpstr>
      <vt:lpstr>In the 1970’s and 1980’s</vt:lpstr>
      <vt:lpstr>PowerPoint Presentation</vt:lpstr>
      <vt:lpstr>Plant identification and tomato growing</vt:lpstr>
      <vt:lpstr>VICTORIAN COLLEGE OF AGRICULTURE AND HORTICULTURE 1983-1996</vt:lpstr>
      <vt:lpstr>PowerPoint Presentation</vt:lpstr>
      <vt:lpstr>Landscape design and practice</vt:lpstr>
      <vt:lpstr>PowerPoint Presentation</vt:lpstr>
      <vt:lpstr>ADVANCED  EDUCATION COURSES REPLACED THE EXISTING DIPLOMA</vt:lpstr>
      <vt:lpstr>ARBORICULTURE</vt:lpstr>
      <vt:lpstr>PowerPoint Presentation</vt:lpstr>
      <vt:lpstr>1991 Celebrating 100 years of teaching at Burnley</vt:lpstr>
      <vt:lpstr>PowerPoint Presentation</vt:lpstr>
      <vt:lpstr>Burnley in a changing climate</vt:lpstr>
      <vt:lpstr>PowerPoint Presentation</vt:lpstr>
      <vt:lpstr>Urban Green Spaces: Function, Benefits and Design</vt:lpstr>
      <vt:lpstr>Urban Trees and Urban Forestry</vt:lpstr>
      <vt:lpstr>Urban Ecology and Biodiversity</vt:lpstr>
      <vt:lpstr>Green Roofs</vt:lpstr>
      <vt:lpstr>Plants and Water in the Landscape</vt:lpstr>
      <vt:lpstr>Food Production for Urban Landscapes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Wilson</dc:creator>
  <cp:lastModifiedBy>Jane Wilson</cp:lastModifiedBy>
  <cp:revision>12</cp:revision>
  <dcterms:created xsi:type="dcterms:W3CDTF">2025-10-14T03:49:41Z</dcterms:created>
  <dcterms:modified xsi:type="dcterms:W3CDTF">2025-10-28T00:32:31Z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0x01010076F4B07D3A14E84694239AF3BB937D8F</vt:lpwstr>
  </property>
  <property fmtid="{D5CDD505-2E9C-101B-9397-08002B2CF9AE}" pid="3" name="MediaServiceImageTags">
    <vt:lpwstr/>
  </property>
</Properties>
</file>