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24"/>
  </p:notesMasterIdLst>
  <p:sldIdLst>
    <p:sldId id="256" r:id="rId2"/>
    <p:sldId id="328" r:id="rId3"/>
    <p:sldId id="301" r:id="rId4"/>
    <p:sldId id="297" r:id="rId5"/>
    <p:sldId id="312" r:id="rId6"/>
    <p:sldId id="270" r:id="rId7"/>
    <p:sldId id="336" r:id="rId8"/>
    <p:sldId id="330" r:id="rId9"/>
    <p:sldId id="306" r:id="rId10"/>
    <p:sldId id="309" r:id="rId11"/>
    <p:sldId id="303" r:id="rId12"/>
    <p:sldId id="318" r:id="rId13"/>
    <p:sldId id="332" r:id="rId14"/>
    <p:sldId id="342" r:id="rId15"/>
    <p:sldId id="333" r:id="rId16"/>
    <p:sldId id="334" r:id="rId17"/>
    <p:sldId id="335" r:id="rId18"/>
    <p:sldId id="339" r:id="rId19"/>
    <p:sldId id="337" r:id="rId20"/>
    <p:sldId id="340" r:id="rId21"/>
    <p:sldId id="341" r:id="rId22"/>
    <p:sldId id="294" r:id="rId23"/>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CC66"/>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7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AU"/>
          </a:p>
        </p:txBody>
      </p:sp>
      <p:sp>
        <p:nvSpPr>
          <p:cNvPr id="2765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AU"/>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AU"/>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1E567B3-23D5-4D24-ADAF-46CDF64AB070}"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159E0412-7569-4C29-8F2D-179D850CA0D6}" type="slidenum">
              <a:rPr lang="en-AU" smtClean="0"/>
              <a:pPr/>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A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A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A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A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A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A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AU"/>
            </a:p>
          </p:txBody>
        </p:sp>
      </p:grpSp>
      <p:sp>
        <p:nvSpPr>
          <p:cNvPr id="4609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60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E9DDED6-F0B2-41EB-A93C-DF6678543F7D}"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43B11CC6-D946-40BA-986B-E62B42A04CB7}"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33B6973-1A39-47C9-98D8-88CFF1058286}"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BBDB1DC1-B3F0-4E8D-9FC9-82E0623E1E2D}"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B5D1DF8B-5AD1-4C16-BCE2-110B34FE1B7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EABA67CE-FDA9-4E86-928E-1F45895C9317}"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635B1BD0-28BC-4228-96E2-DF9C31D0F3C9}"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29A7D01C-8D3E-48B4-8819-8B47300B4F09}"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D8F1F0A2-2D9B-4F95-8BF1-8F9D71C1B60F}"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80F95B41-4AF9-48DD-9A59-05613D048379}"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4B556E05-4CAD-45FF-B180-6B772053A159}"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027F8703-0ED5-4C6F-A753-C237C60DC53F}"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50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B9755E8-B6DF-4AEC-91CB-DED85A59B9F3}"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50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AU"/>
              </a:p>
            </p:txBody>
          </p:sp>
          <p:sp>
            <p:nvSpPr>
              <p:cNvPr id="450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AU"/>
              </a:p>
            </p:txBody>
          </p:sp>
          <p:sp>
            <p:nvSpPr>
              <p:cNvPr id="450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AU"/>
              </a:p>
            </p:txBody>
          </p:sp>
          <p:sp>
            <p:nvSpPr>
              <p:cNvPr id="450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AU"/>
              </a:p>
            </p:txBody>
          </p:sp>
          <p:sp>
            <p:nvSpPr>
              <p:cNvPr id="450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AU"/>
              </a:p>
            </p:txBody>
          </p:sp>
        </p:grpSp>
        <p:sp>
          <p:nvSpPr>
            <p:cNvPr id="450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AU"/>
            </a:p>
          </p:txBody>
        </p:sp>
        <p:sp>
          <p:nvSpPr>
            <p:cNvPr id="450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AU"/>
            </a:p>
          </p:txBody>
        </p:sp>
      </p:grpSp>
      <p:sp>
        <p:nvSpPr>
          <p:cNvPr id="450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50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E_K_Image_07.jpg"/>
          <p:cNvPicPr>
            <a:picLocks noChangeAspect="1"/>
          </p:cNvPicPr>
          <p:nvPr/>
        </p:nvPicPr>
        <p:blipFill>
          <a:blip r:embed="rId2"/>
          <a:srcRect/>
          <a:stretch>
            <a:fillRect/>
          </a:stretch>
        </p:blipFill>
        <p:spPr bwMode="auto">
          <a:xfrm>
            <a:off x="1981200" y="1524000"/>
            <a:ext cx="5214938" cy="4267200"/>
          </a:xfrm>
          <a:prstGeom prst="rect">
            <a:avLst/>
          </a:prstGeom>
          <a:noFill/>
          <a:ln w="9525">
            <a:noFill/>
            <a:miter lim="800000"/>
            <a:headEnd/>
            <a:tailEnd/>
          </a:ln>
        </p:spPr>
      </p:pic>
      <p:sp>
        <p:nvSpPr>
          <p:cNvPr id="14339" name="Rectangle 2"/>
          <p:cNvSpPr>
            <a:spLocks noGrp="1" noChangeArrowheads="1"/>
          </p:cNvSpPr>
          <p:nvPr>
            <p:ph type="ctrTitle"/>
          </p:nvPr>
        </p:nvSpPr>
        <p:spPr>
          <a:xfrm>
            <a:off x="0" y="0"/>
            <a:ext cx="9144000" cy="1447800"/>
          </a:xfrm>
        </p:spPr>
        <p:txBody>
          <a:bodyPr lIns="92075" tIns="46038" rIns="92075" bIns="46038"/>
          <a:lstStyle/>
          <a:p>
            <a:pPr eaLnBrk="1" hangingPunct="1"/>
            <a:r>
              <a:rPr lang="en-US" sz="4000" b="0" smtClean="0">
                <a:solidFill>
                  <a:schemeClr val="tx1"/>
                </a:solidFill>
                <a:effectLst/>
                <a:latin typeface="Bookman Old Style" pitchFamily="18" charset="0"/>
              </a:rPr>
              <a:t>The Economic strategies of  Aboriginal society</a:t>
            </a:r>
            <a:endParaRPr lang="en-AU" sz="4000" b="0" smtClean="0">
              <a:solidFill>
                <a:schemeClr val="tx1"/>
              </a:solidFill>
              <a:effectLst/>
              <a:latin typeface="Bookman Old Style" pitchFamily="18" charset="0"/>
            </a:endParaRPr>
          </a:p>
        </p:txBody>
      </p:sp>
      <p:sp>
        <p:nvSpPr>
          <p:cNvPr id="4099" name="Rectangle 3"/>
          <p:cNvSpPr>
            <a:spLocks noGrp="1" noChangeArrowheads="1"/>
          </p:cNvSpPr>
          <p:nvPr>
            <p:ph type="subTitle" idx="1"/>
          </p:nvPr>
        </p:nvSpPr>
        <p:spPr>
          <a:xfrm>
            <a:off x="0" y="5867400"/>
            <a:ext cx="9144000" cy="990600"/>
          </a:xfrm>
        </p:spPr>
        <p:txBody>
          <a:bodyPr lIns="92075" tIns="46038" rIns="92075" bIns="46038"/>
          <a:lstStyle/>
          <a:p>
            <a:pPr eaLnBrk="1" hangingPunct="1">
              <a:defRPr/>
            </a:pPr>
            <a:r>
              <a:rPr lang="en-AU" sz="2800" dirty="0" smtClean="0">
                <a:solidFill>
                  <a:schemeClr val="bg2"/>
                </a:solidFill>
                <a:effectLst/>
                <a:latin typeface="Bookman Old Style" pitchFamily="18" charset="0"/>
              </a:rPr>
              <a:t>Dr Gary Presland </a:t>
            </a:r>
            <a:r>
              <a:rPr lang="en-AU" sz="2400" dirty="0" smtClean="0">
                <a:solidFill>
                  <a:schemeClr val="bg2"/>
                </a:solidFill>
                <a:effectLst/>
                <a:latin typeface="Bookman Old Style" pitchFamily="18" charset="0"/>
              </a:rPr>
              <a:t>FRHSV</a:t>
            </a:r>
          </a:p>
          <a:p>
            <a:pPr eaLnBrk="1" hangingPunct="1">
              <a:defRPr/>
            </a:pPr>
            <a:r>
              <a:rPr lang="en-AU" sz="2200" dirty="0" smtClean="0">
                <a:solidFill>
                  <a:schemeClr val="bg2"/>
                </a:solidFill>
                <a:effectLst/>
                <a:latin typeface="Bookman Old Style" pitchFamily="18" charset="0"/>
              </a:rPr>
              <a:t>School of Geography, The University of Melbourne </a:t>
            </a:r>
            <a:endParaRPr lang="en-AU" dirty="0" smtClean="0">
              <a:solidFill>
                <a:schemeClr val="bg2"/>
              </a:solidFill>
              <a:latin typeface="Bookman Old Style"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14400" y="0"/>
            <a:ext cx="7086600" cy="701675"/>
          </a:xfrm>
          <a:prstGeom prst="rect">
            <a:avLst/>
          </a:prstGeom>
          <a:noFill/>
          <a:ln w="12700">
            <a:noFill/>
            <a:miter lim="800000"/>
            <a:headEnd type="none" w="sm" len="sm"/>
            <a:tailEnd type="none" w="sm" len="sm"/>
          </a:ln>
        </p:spPr>
        <p:txBody>
          <a:bodyPr>
            <a:spAutoFit/>
          </a:bodyPr>
          <a:lstStyle/>
          <a:p>
            <a:pPr algn="ctr">
              <a:spcBef>
                <a:spcPct val="50000"/>
              </a:spcBef>
            </a:pPr>
            <a:r>
              <a:rPr lang="en-AU" sz="4000">
                <a:solidFill>
                  <a:schemeClr val="bg2"/>
                </a:solidFill>
                <a:latin typeface="Bookman Old Style" pitchFamily="18" charset="0"/>
              </a:rPr>
              <a:t>The rôle of women</a:t>
            </a:r>
            <a:endParaRPr lang="en-US" sz="4000">
              <a:solidFill>
                <a:schemeClr val="bg2"/>
              </a:solidFill>
              <a:latin typeface="Bookman Old Style" pitchFamily="18" charset="0"/>
            </a:endParaRPr>
          </a:p>
        </p:txBody>
      </p:sp>
      <p:sp>
        <p:nvSpPr>
          <p:cNvPr id="65541" name="Text Box 5"/>
          <p:cNvSpPr txBox="1">
            <a:spLocks noChangeArrowheads="1"/>
          </p:cNvSpPr>
          <p:nvPr/>
        </p:nvSpPr>
        <p:spPr bwMode="auto">
          <a:xfrm>
            <a:off x="0" y="1143000"/>
            <a:ext cx="5943600" cy="4270375"/>
          </a:xfrm>
          <a:prstGeom prst="rect">
            <a:avLst/>
          </a:prstGeom>
          <a:noFill/>
          <a:ln w="12700">
            <a:noFill/>
            <a:miter lim="800000"/>
            <a:headEnd type="none" w="sm" len="sm"/>
            <a:tailEnd type="none" w="sm" len="sm"/>
          </a:ln>
        </p:spPr>
        <p:txBody>
          <a:bodyPr>
            <a:spAutoFit/>
          </a:bodyPr>
          <a:lstStyle/>
          <a:p>
            <a:pPr>
              <a:spcBef>
                <a:spcPct val="50000"/>
              </a:spcBef>
            </a:pPr>
            <a:r>
              <a:rPr lang="en-AU" dirty="0"/>
              <a:t> </a:t>
            </a:r>
            <a:r>
              <a:rPr lang="en-AU" sz="2400" dirty="0">
                <a:solidFill>
                  <a:schemeClr val="bg2"/>
                </a:solidFill>
                <a:latin typeface="Bookman Old Style" pitchFamily="18" charset="0"/>
              </a:rPr>
              <a:t>Use of digging sticks in the work of gathering tubers, served to promote the growth of herbaceous species:</a:t>
            </a:r>
          </a:p>
          <a:p>
            <a:pPr>
              <a:spcBef>
                <a:spcPct val="50000"/>
              </a:spcBef>
            </a:pPr>
            <a:endParaRPr lang="en-AU" sz="1000" dirty="0">
              <a:solidFill>
                <a:schemeClr val="bg2"/>
              </a:solidFill>
              <a:latin typeface="Bookman Old Style" pitchFamily="18" charset="0"/>
            </a:endParaRPr>
          </a:p>
          <a:p>
            <a:pPr>
              <a:spcBef>
                <a:spcPct val="50000"/>
              </a:spcBef>
              <a:buFontTx/>
              <a:buChar char="•"/>
            </a:pPr>
            <a:r>
              <a:rPr lang="en-AU" sz="2400" dirty="0">
                <a:solidFill>
                  <a:schemeClr val="bg2"/>
                </a:solidFill>
                <a:latin typeface="Bookman Old Style" pitchFamily="18" charset="0"/>
              </a:rPr>
              <a:t> 	by helping to combine the 	nutrients in the ashes with  the 	soil around the plants;</a:t>
            </a:r>
            <a:endParaRPr lang="en-AU" sz="1000" dirty="0">
              <a:solidFill>
                <a:schemeClr val="bg2"/>
              </a:solidFill>
              <a:latin typeface="Bookman Old Style" pitchFamily="18" charset="0"/>
            </a:endParaRPr>
          </a:p>
          <a:p>
            <a:pPr>
              <a:spcBef>
                <a:spcPct val="50000"/>
              </a:spcBef>
            </a:pPr>
            <a:endParaRPr lang="en-AU" sz="600" dirty="0">
              <a:solidFill>
                <a:schemeClr val="bg2"/>
              </a:solidFill>
              <a:latin typeface="Bookman Old Style" pitchFamily="18" charset="0"/>
            </a:endParaRPr>
          </a:p>
          <a:p>
            <a:pPr>
              <a:spcBef>
                <a:spcPct val="50000"/>
              </a:spcBef>
              <a:buFontTx/>
              <a:buChar char="•"/>
            </a:pPr>
            <a:r>
              <a:rPr lang="en-AU" sz="2400" dirty="0">
                <a:solidFill>
                  <a:schemeClr val="bg2"/>
                </a:solidFill>
                <a:latin typeface="Bookman Old Style" pitchFamily="18" charset="0"/>
              </a:rPr>
              <a:t> 	by aerating the soil;</a:t>
            </a:r>
          </a:p>
          <a:p>
            <a:pPr>
              <a:spcBef>
                <a:spcPct val="50000"/>
              </a:spcBef>
            </a:pPr>
            <a:endParaRPr lang="en-AU" sz="600" dirty="0">
              <a:solidFill>
                <a:schemeClr val="bg2"/>
              </a:solidFill>
              <a:latin typeface="Bookman Old Style" pitchFamily="18" charset="0"/>
            </a:endParaRPr>
          </a:p>
          <a:p>
            <a:pPr>
              <a:spcBef>
                <a:spcPct val="50000"/>
              </a:spcBef>
              <a:buFontTx/>
              <a:buChar char="•"/>
            </a:pPr>
            <a:r>
              <a:rPr lang="en-AU" sz="2400" dirty="0">
                <a:solidFill>
                  <a:schemeClr val="bg2"/>
                </a:solidFill>
                <a:latin typeface="Bookman Old Style" pitchFamily="18" charset="0"/>
              </a:rPr>
              <a:t> 	by thinning  out the plants.</a:t>
            </a:r>
            <a:endParaRPr lang="en-US" sz="2400" dirty="0">
              <a:solidFill>
                <a:schemeClr val="bg2"/>
              </a:solidFill>
              <a:latin typeface="Bookman Old Style" pitchFamily="18" charset="0"/>
            </a:endParaRPr>
          </a:p>
        </p:txBody>
      </p:sp>
      <p:pic>
        <p:nvPicPr>
          <p:cNvPr id="5" name="Picture 4" descr="001.jpg"/>
          <p:cNvPicPr>
            <a:picLocks noChangeAspect="1"/>
          </p:cNvPicPr>
          <p:nvPr/>
        </p:nvPicPr>
        <p:blipFill>
          <a:blip r:embed="rId2"/>
          <a:stretch>
            <a:fillRect/>
          </a:stretch>
        </p:blipFill>
        <p:spPr>
          <a:xfrm>
            <a:off x="6037506" y="1143000"/>
            <a:ext cx="3106494" cy="5715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5" descr="daisy1"/>
          <p:cNvPicPr>
            <a:picLocks noChangeAspect="1" noChangeArrowheads="1"/>
          </p:cNvPicPr>
          <p:nvPr/>
        </p:nvPicPr>
        <p:blipFill>
          <a:blip r:embed="rId2"/>
          <a:srcRect/>
          <a:stretch>
            <a:fillRect/>
          </a:stretch>
        </p:blipFill>
        <p:spPr bwMode="auto">
          <a:xfrm>
            <a:off x="0" y="0"/>
            <a:ext cx="3497263" cy="2254250"/>
          </a:xfrm>
          <a:prstGeom prst="rect">
            <a:avLst/>
          </a:prstGeom>
          <a:noFill/>
          <a:ln w="9525">
            <a:noFill/>
            <a:miter lim="800000"/>
            <a:headEnd/>
            <a:tailEnd/>
          </a:ln>
        </p:spPr>
      </p:pic>
      <p:pic>
        <p:nvPicPr>
          <p:cNvPr id="24579" name="Picture 7" descr="Lily1"/>
          <p:cNvPicPr>
            <a:picLocks noChangeAspect="1" noChangeArrowheads="1"/>
          </p:cNvPicPr>
          <p:nvPr/>
        </p:nvPicPr>
        <p:blipFill>
          <a:blip r:embed="rId3"/>
          <a:srcRect/>
          <a:stretch>
            <a:fillRect/>
          </a:stretch>
        </p:blipFill>
        <p:spPr bwMode="auto">
          <a:xfrm>
            <a:off x="6477000" y="0"/>
            <a:ext cx="2667000" cy="3948113"/>
          </a:xfrm>
          <a:prstGeom prst="rect">
            <a:avLst/>
          </a:prstGeom>
          <a:noFill/>
          <a:ln w="9525">
            <a:noFill/>
            <a:miter lim="800000"/>
            <a:headEnd/>
            <a:tailEnd/>
          </a:ln>
        </p:spPr>
      </p:pic>
      <p:pic>
        <p:nvPicPr>
          <p:cNvPr id="56333" name="Picture 13" descr="Yam daisy"/>
          <p:cNvPicPr>
            <a:picLocks noChangeAspect="1" noChangeArrowheads="1"/>
          </p:cNvPicPr>
          <p:nvPr/>
        </p:nvPicPr>
        <p:blipFill>
          <a:blip r:embed="rId4"/>
          <a:srcRect/>
          <a:stretch>
            <a:fillRect/>
          </a:stretch>
        </p:blipFill>
        <p:spPr bwMode="auto">
          <a:xfrm>
            <a:off x="3352800" y="1676400"/>
            <a:ext cx="2813050" cy="3962400"/>
          </a:xfrm>
          <a:prstGeom prst="rect">
            <a:avLst/>
          </a:prstGeom>
          <a:noFill/>
          <a:ln w="9525">
            <a:noFill/>
            <a:miter lim="800000"/>
            <a:headEnd/>
            <a:tailEnd/>
          </a:ln>
        </p:spPr>
      </p:pic>
      <p:pic>
        <p:nvPicPr>
          <p:cNvPr id="24581" name="Picture 14" descr="donkey orchid"/>
          <p:cNvPicPr>
            <a:picLocks noChangeAspect="1" noChangeArrowheads="1"/>
          </p:cNvPicPr>
          <p:nvPr/>
        </p:nvPicPr>
        <p:blipFill>
          <a:blip r:embed="rId5"/>
          <a:srcRect/>
          <a:stretch>
            <a:fillRect/>
          </a:stretch>
        </p:blipFill>
        <p:spPr bwMode="auto">
          <a:xfrm>
            <a:off x="0" y="3810000"/>
            <a:ext cx="2439988" cy="304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63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Bootlace_bush_tubers.bmp"/>
          <p:cNvPicPr>
            <a:picLocks noChangeAspect="1"/>
          </p:cNvPicPr>
          <p:nvPr/>
        </p:nvPicPr>
        <p:blipFill>
          <a:blip r:embed="rId2"/>
          <a:srcRect/>
          <a:stretch>
            <a:fillRect/>
          </a:stretch>
        </p:blipFill>
        <p:spPr bwMode="auto">
          <a:xfrm>
            <a:off x="0" y="0"/>
            <a:ext cx="3092450" cy="5867400"/>
          </a:xfrm>
          <a:prstGeom prst="rect">
            <a:avLst/>
          </a:prstGeom>
          <a:noFill/>
          <a:ln w="9525">
            <a:noFill/>
            <a:miter lim="800000"/>
            <a:headEnd/>
            <a:tailEnd/>
          </a:ln>
        </p:spPr>
      </p:pic>
      <p:sp>
        <p:nvSpPr>
          <p:cNvPr id="25604" name="TextBox 6"/>
          <p:cNvSpPr txBox="1">
            <a:spLocks noChangeArrowheads="1"/>
          </p:cNvSpPr>
          <p:nvPr/>
        </p:nvSpPr>
        <p:spPr bwMode="auto">
          <a:xfrm>
            <a:off x="0" y="5867400"/>
            <a:ext cx="3276600" cy="400110"/>
          </a:xfrm>
          <a:prstGeom prst="rect">
            <a:avLst/>
          </a:prstGeom>
          <a:noFill/>
          <a:ln w="9525">
            <a:noFill/>
            <a:miter lim="800000"/>
            <a:headEnd/>
            <a:tailEnd/>
          </a:ln>
        </p:spPr>
        <p:txBody>
          <a:bodyPr>
            <a:spAutoFit/>
          </a:bodyPr>
          <a:lstStyle/>
          <a:p>
            <a:r>
              <a:rPr lang="en-AU" sz="2000" dirty="0">
                <a:solidFill>
                  <a:schemeClr val="bg2"/>
                </a:solidFill>
                <a:latin typeface="Bookman Old Style" pitchFamily="18" charset="0"/>
              </a:rPr>
              <a:t>Vanilla lily tubers</a:t>
            </a:r>
          </a:p>
        </p:txBody>
      </p:sp>
      <p:sp>
        <p:nvSpPr>
          <p:cNvPr id="25605" name="Rectangle 6"/>
          <p:cNvSpPr>
            <a:spLocks noChangeArrowheads="1"/>
          </p:cNvSpPr>
          <p:nvPr/>
        </p:nvSpPr>
        <p:spPr bwMode="auto">
          <a:xfrm>
            <a:off x="5638800" y="3810000"/>
            <a:ext cx="3505200" cy="400110"/>
          </a:xfrm>
          <a:prstGeom prst="rect">
            <a:avLst/>
          </a:prstGeom>
          <a:noFill/>
          <a:ln w="9525">
            <a:noFill/>
            <a:miter lim="800000"/>
            <a:headEnd/>
            <a:tailEnd/>
          </a:ln>
        </p:spPr>
        <p:txBody>
          <a:bodyPr>
            <a:spAutoFit/>
          </a:bodyPr>
          <a:lstStyle/>
          <a:p>
            <a:pPr algn="r"/>
            <a:r>
              <a:rPr lang="en-AU" sz="2000" dirty="0">
                <a:solidFill>
                  <a:schemeClr val="bg2"/>
                </a:solidFill>
                <a:latin typeface="Bookman Old Style" pitchFamily="18" charset="0"/>
              </a:rPr>
              <a:t>Murnong tubers</a:t>
            </a:r>
          </a:p>
        </p:txBody>
      </p:sp>
      <p:pic>
        <p:nvPicPr>
          <p:cNvPr id="11266" name="Picture 2" descr="Image result for murnong tubers"/>
          <p:cNvPicPr>
            <a:picLocks noChangeAspect="1" noChangeArrowheads="1"/>
          </p:cNvPicPr>
          <p:nvPr/>
        </p:nvPicPr>
        <p:blipFill>
          <a:blip r:embed="rId3"/>
          <a:srcRect/>
          <a:stretch>
            <a:fillRect/>
          </a:stretch>
        </p:blipFill>
        <p:spPr bwMode="auto">
          <a:xfrm>
            <a:off x="3437395" y="0"/>
            <a:ext cx="5706605" cy="3810000"/>
          </a:xfrm>
          <a:prstGeom prst="rect">
            <a:avLst/>
          </a:prstGeom>
          <a:noFill/>
        </p:spPr>
      </p:pic>
      <p:pic>
        <p:nvPicPr>
          <p:cNvPr id="8" name="Picture 7" descr="Greenhood_tubers.bmp"/>
          <p:cNvPicPr>
            <a:picLocks noChangeAspect="1"/>
          </p:cNvPicPr>
          <p:nvPr/>
        </p:nvPicPr>
        <p:blipFill>
          <a:blip r:embed="rId4"/>
          <a:srcRect/>
          <a:stretch>
            <a:fillRect/>
          </a:stretch>
        </p:blipFill>
        <p:spPr bwMode="auto">
          <a:xfrm>
            <a:off x="3581400" y="4210050"/>
            <a:ext cx="1844943" cy="2647950"/>
          </a:xfrm>
          <a:prstGeom prst="rect">
            <a:avLst/>
          </a:prstGeom>
          <a:noFill/>
          <a:ln w="9525">
            <a:noFill/>
            <a:miter lim="800000"/>
            <a:headEnd/>
            <a:tailEnd/>
          </a:ln>
        </p:spPr>
      </p:pic>
      <p:sp>
        <p:nvSpPr>
          <p:cNvPr id="9" name="TextBox 8"/>
          <p:cNvSpPr txBox="1"/>
          <p:nvPr/>
        </p:nvSpPr>
        <p:spPr>
          <a:xfrm>
            <a:off x="5486400" y="6172200"/>
            <a:ext cx="3048000" cy="400110"/>
          </a:xfrm>
          <a:prstGeom prst="rect">
            <a:avLst/>
          </a:prstGeom>
          <a:noFill/>
        </p:spPr>
        <p:txBody>
          <a:bodyPr wrap="square" rtlCol="0">
            <a:spAutoFit/>
          </a:bodyPr>
          <a:lstStyle/>
          <a:p>
            <a:r>
              <a:rPr lang="en-AU" sz="2000" dirty="0" smtClean="0">
                <a:solidFill>
                  <a:schemeClr val="accent4">
                    <a:lumMod val="10000"/>
                  </a:schemeClr>
                </a:solidFill>
                <a:latin typeface="Bookman Old Style" pitchFamily="18" charset="0"/>
              </a:rPr>
              <a:t>Orchid tubers</a:t>
            </a:r>
            <a:endParaRPr lang="en-AU" sz="2000" dirty="0">
              <a:solidFill>
                <a:schemeClr val="accent4">
                  <a:lumMod val="10000"/>
                </a:schemeClr>
              </a:solidFill>
              <a:latin typeface="Bookman Old Style"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GAR_drawing.jpg"/>
          <p:cNvPicPr>
            <a:picLocks noChangeAspect="1"/>
          </p:cNvPicPr>
          <p:nvPr/>
        </p:nvPicPr>
        <p:blipFill>
          <a:blip r:embed="rId2"/>
          <a:srcRect/>
          <a:stretch>
            <a:fillRect/>
          </a:stretch>
        </p:blipFill>
        <p:spPr bwMode="auto">
          <a:xfrm>
            <a:off x="-304800" y="2946400"/>
            <a:ext cx="4648200" cy="3911600"/>
          </a:xfrm>
          <a:prstGeom prst="rect">
            <a:avLst/>
          </a:prstGeom>
          <a:noFill/>
          <a:ln w="9525">
            <a:noFill/>
            <a:miter lim="800000"/>
            <a:headEnd/>
            <a:tailEnd/>
          </a:ln>
        </p:spPr>
      </p:pic>
      <p:pic>
        <p:nvPicPr>
          <p:cNvPr id="26627" name="Content Placeholder 4" descr="E_K_Image_11.jpg"/>
          <p:cNvPicPr>
            <a:picLocks noGrp="1" noChangeAspect="1"/>
          </p:cNvPicPr>
          <p:nvPr>
            <p:ph/>
          </p:nvPr>
        </p:nvPicPr>
        <p:blipFill>
          <a:blip r:embed="rId3"/>
          <a:srcRect/>
          <a:stretch>
            <a:fillRect/>
          </a:stretch>
        </p:blipFill>
        <p:spPr>
          <a:xfrm>
            <a:off x="0" y="0"/>
            <a:ext cx="5365750" cy="3201988"/>
          </a:xfrm>
        </p:spPr>
      </p:pic>
      <p:sp>
        <p:nvSpPr>
          <p:cNvPr id="26628" name="Title 1"/>
          <p:cNvSpPr>
            <a:spLocks noGrp="1"/>
          </p:cNvSpPr>
          <p:nvPr>
            <p:ph type="title"/>
          </p:nvPr>
        </p:nvSpPr>
        <p:spPr>
          <a:xfrm>
            <a:off x="0" y="-228600"/>
            <a:ext cx="9144000" cy="1143000"/>
          </a:xfrm>
        </p:spPr>
        <p:txBody>
          <a:bodyPr/>
          <a:lstStyle/>
          <a:p>
            <a:r>
              <a:rPr lang="en-AU" sz="5000" b="0" smtClean="0">
                <a:solidFill>
                  <a:schemeClr val="bg2"/>
                </a:solidFill>
                <a:effectLst/>
                <a:latin typeface="Bookman Old Style" pitchFamily="18" charset="0"/>
              </a:rPr>
              <a:t>Hunting strategies</a:t>
            </a:r>
          </a:p>
        </p:txBody>
      </p:sp>
      <p:pic>
        <p:nvPicPr>
          <p:cNvPr id="26629" name="Picture 5" descr="hide1.jpg"/>
          <p:cNvPicPr>
            <a:picLocks noChangeAspect="1"/>
          </p:cNvPicPr>
          <p:nvPr/>
        </p:nvPicPr>
        <p:blipFill>
          <a:blip r:embed="rId4"/>
          <a:srcRect/>
          <a:stretch>
            <a:fillRect/>
          </a:stretch>
        </p:blipFill>
        <p:spPr bwMode="auto">
          <a:xfrm>
            <a:off x="4475163" y="3276600"/>
            <a:ext cx="4668837" cy="3581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0" y="-152400"/>
            <a:ext cx="9144000" cy="862013"/>
          </a:xfrm>
          <a:prstGeom prst="rect">
            <a:avLst/>
          </a:prstGeom>
          <a:noFill/>
          <a:ln w="9525">
            <a:noFill/>
            <a:miter lim="800000"/>
            <a:headEnd/>
            <a:tailEnd/>
          </a:ln>
        </p:spPr>
        <p:txBody>
          <a:bodyPr>
            <a:spAutoFit/>
          </a:bodyPr>
          <a:lstStyle/>
          <a:p>
            <a:pPr algn="ctr"/>
            <a:r>
              <a:rPr lang="en-AU" sz="5000">
                <a:solidFill>
                  <a:schemeClr val="bg2"/>
                </a:solidFill>
                <a:latin typeface="Bookman Old Style" pitchFamily="18" charset="0"/>
              </a:rPr>
              <a:t>Eel trapping systems</a:t>
            </a:r>
          </a:p>
        </p:txBody>
      </p:sp>
      <p:pic>
        <p:nvPicPr>
          <p:cNvPr id="27651" name="Picture 2" descr="Condah fish trap.jpg"/>
          <p:cNvPicPr>
            <a:picLocks noChangeAspect="1"/>
          </p:cNvPicPr>
          <p:nvPr/>
        </p:nvPicPr>
        <p:blipFill>
          <a:blip r:embed="rId2"/>
          <a:srcRect/>
          <a:stretch>
            <a:fillRect/>
          </a:stretch>
        </p:blipFill>
        <p:spPr bwMode="auto">
          <a:xfrm>
            <a:off x="228600" y="831850"/>
            <a:ext cx="8915400" cy="6026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381000"/>
            <a:ext cx="9144000" cy="1676400"/>
          </a:xfrm>
        </p:spPr>
        <p:txBody>
          <a:bodyPr/>
          <a:lstStyle/>
          <a:p>
            <a:pPr algn="r"/>
            <a:r>
              <a:rPr lang="en-AU" sz="2400" b="0" smtClean="0">
                <a:solidFill>
                  <a:schemeClr val="bg2"/>
                </a:solidFill>
                <a:effectLst/>
                <a:latin typeface="Bookman Old Style" pitchFamily="18" charset="0"/>
              </a:rPr>
              <a:t>We went up the river till we came to rocks … crossed it at a place the natives had made for catching fish. </a:t>
            </a:r>
            <a:br>
              <a:rPr lang="en-AU" sz="2400" b="0" smtClean="0">
                <a:solidFill>
                  <a:schemeClr val="bg2"/>
                </a:solidFill>
                <a:effectLst/>
                <a:latin typeface="Bookman Old Style" pitchFamily="18" charset="0"/>
              </a:rPr>
            </a:br>
            <a:r>
              <a:rPr lang="en-AU" sz="2400" b="0" smtClean="0">
                <a:solidFill>
                  <a:schemeClr val="bg2"/>
                </a:solidFill>
                <a:effectLst/>
                <a:latin typeface="Bookman Old Style" pitchFamily="18" charset="0"/>
              </a:rPr>
              <a:t>						     </a:t>
            </a:r>
            <a:br>
              <a:rPr lang="en-AU" sz="2400" b="0" smtClean="0">
                <a:solidFill>
                  <a:schemeClr val="bg2"/>
                </a:solidFill>
                <a:effectLst/>
                <a:latin typeface="Bookman Old Style" pitchFamily="18" charset="0"/>
              </a:rPr>
            </a:br>
            <a:r>
              <a:rPr lang="en-AU" sz="2000" b="0" i="1" smtClean="0">
                <a:solidFill>
                  <a:schemeClr val="bg2"/>
                </a:solidFill>
                <a:effectLst/>
                <a:latin typeface="Bookman Old Style" pitchFamily="18" charset="0"/>
              </a:rPr>
              <a:t>James Flemming</a:t>
            </a:r>
            <a:r>
              <a:rPr lang="en-AU" sz="2000" b="0" smtClean="0">
                <a:solidFill>
                  <a:schemeClr val="bg2"/>
                </a:solidFill>
                <a:effectLst/>
                <a:latin typeface="Bookman Old Style" pitchFamily="18" charset="0"/>
              </a:rPr>
              <a:t/>
            </a:r>
            <a:br>
              <a:rPr lang="en-AU" sz="2000" b="0" smtClean="0">
                <a:solidFill>
                  <a:schemeClr val="bg2"/>
                </a:solidFill>
                <a:effectLst/>
                <a:latin typeface="Bookman Old Style" pitchFamily="18" charset="0"/>
              </a:rPr>
            </a:br>
            <a:r>
              <a:rPr lang="en-AU" sz="2000" b="0" smtClean="0">
                <a:solidFill>
                  <a:schemeClr val="bg2"/>
                </a:solidFill>
                <a:effectLst/>
                <a:latin typeface="Bookman Old Style" pitchFamily="18" charset="0"/>
              </a:rPr>
              <a:t> on Maribyrnong River1803 </a:t>
            </a:r>
            <a:br>
              <a:rPr lang="en-AU" sz="2000" b="0" smtClean="0">
                <a:solidFill>
                  <a:schemeClr val="bg2"/>
                </a:solidFill>
                <a:effectLst/>
                <a:latin typeface="Bookman Old Style" pitchFamily="18" charset="0"/>
              </a:rPr>
            </a:br>
            <a:endParaRPr lang="en-AU" sz="2000" b="0" smtClean="0">
              <a:solidFill>
                <a:schemeClr val="bg2"/>
              </a:solidFill>
              <a:effectLst/>
              <a:latin typeface="Bookman Old Style" pitchFamily="18" charset="0"/>
            </a:endParaRPr>
          </a:p>
        </p:txBody>
      </p:sp>
      <p:pic>
        <p:nvPicPr>
          <p:cNvPr id="28675" name="Picture 3" descr="Tree_lecture_8.tif"/>
          <p:cNvPicPr>
            <a:picLocks noChangeAspect="1"/>
          </p:cNvPicPr>
          <p:nvPr/>
        </p:nvPicPr>
        <p:blipFill>
          <a:blip r:embed="rId2"/>
          <a:srcRect/>
          <a:stretch>
            <a:fillRect/>
          </a:stretch>
        </p:blipFill>
        <p:spPr bwMode="auto">
          <a:xfrm>
            <a:off x="533400" y="1981200"/>
            <a:ext cx="7608888" cy="4876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914400"/>
          </a:xfrm>
        </p:spPr>
        <p:txBody>
          <a:bodyPr/>
          <a:lstStyle/>
          <a:p>
            <a:r>
              <a:rPr lang="en-US" sz="3600" b="0" smtClean="0">
                <a:solidFill>
                  <a:schemeClr val="bg2"/>
                </a:solidFill>
                <a:effectLst/>
                <a:latin typeface="Bookman Old Style" pitchFamily="18" charset="0"/>
              </a:rPr>
              <a:t>Toolondo channel</a:t>
            </a:r>
          </a:p>
        </p:txBody>
      </p:sp>
      <p:pic>
        <p:nvPicPr>
          <p:cNvPr id="29699" name="Picture 3" descr="Toolondo_system.jpg"/>
          <p:cNvPicPr>
            <a:picLocks noChangeAspect="1"/>
          </p:cNvPicPr>
          <p:nvPr/>
        </p:nvPicPr>
        <p:blipFill>
          <a:blip r:embed="rId2"/>
          <a:srcRect/>
          <a:stretch>
            <a:fillRect/>
          </a:stretch>
        </p:blipFill>
        <p:spPr bwMode="auto">
          <a:xfrm>
            <a:off x="0" y="990600"/>
            <a:ext cx="5464175" cy="4724400"/>
          </a:xfrm>
          <a:prstGeom prst="rect">
            <a:avLst/>
          </a:prstGeom>
          <a:noFill/>
          <a:ln w="9525">
            <a:noFill/>
            <a:miter lim="800000"/>
            <a:headEnd/>
            <a:tailEnd/>
          </a:ln>
        </p:spPr>
      </p:pic>
      <p:sp>
        <p:nvSpPr>
          <p:cNvPr id="29700" name="TextBox 4"/>
          <p:cNvSpPr txBox="1">
            <a:spLocks noChangeArrowheads="1"/>
          </p:cNvSpPr>
          <p:nvPr/>
        </p:nvSpPr>
        <p:spPr bwMode="auto">
          <a:xfrm>
            <a:off x="5562600" y="1219200"/>
            <a:ext cx="3581400" cy="3786188"/>
          </a:xfrm>
          <a:prstGeom prst="rect">
            <a:avLst/>
          </a:prstGeom>
          <a:noFill/>
          <a:ln w="9525">
            <a:noFill/>
            <a:miter lim="800000"/>
            <a:headEnd/>
            <a:tailEnd/>
          </a:ln>
        </p:spPr>
        <p:txBody>
          <a:bodyPr>
            <a:spAutoFit/>
          </a:bodyPr>
          <a:lstStyle/>
          <a:p>
            <a:pPr indent="-179388">
              <a:buFont typeface="Arial" charset="0"/>
              <a:buChar char="•"/>
            </a:pPr>
            <a:r>
              <a:rPr lang="en-AU">
                <a:solidFill>
                  <a:schemeClr val="bg2"/>
                </a:solidFill>
              </a:rPr>
              <a:t> </a:t>
            </a:r>
            <a:r>
              <a:rPr lang="en-AU" sz="2000">
                <a:solidFill>
                  <a:schemeClr val="bg2"/>
                </a:solidFill>
                <a:latin typeface="Bookman Old Style" pitchFamily="18" charset="0"/>
              </a:rPr>
              <a:t>The length of the </a:t>
            </a:r>
          </a:p>
          <a:p>
            <a:pPr indent="-179388"/>
            <a:r>
              <a:rPr lang="en-AU" sz="2000">
                <a:solidFill>
                  <a:schemeClr val="bg2"/>
                </a:solidFill>
                <a:latin typeface="Bookman Old Style" pitchFamily="18" charset="0"/>
              </a:rPr>
              <a:t>   artificial canal was    </a:t>
            </a:r>
          </a:p>
          <a:p>
            <a:pPr indent="-179388"/>
            <a:r>
              <a:rPr lang="en-AU" sz="2000">
                <a:solidFill>
                  <a:schemeClr val="bg2"/>
                </a:solidFill>
                <a:latin typeface="Bookman Old Style" pitchFamily="18" charset="0"/>
              </a:rPr>
              <a:t>   almost 4 km;</a:t>
            </a:r>
          </a:p>
          <a:p>
            <a:pPr indent="-179388"/>
            <a:endParaRPr lang="en-AU" sz="2000">
              <a:solidFill>
                <a:schemeClr val="bg2"/>
              </a:solidFill>
              <a:latin typeface="Bookman Old Style" pitchFamily="18" charset="0"/>
            </a:endParaRPr>
          </a:p>
          <a:p>
            <a:pPr indent="-179388">
              <a:buFont typeface="Arial" charset="0"/>
              <a:buChar char="•"/>
            </a:pPr>
            <a:r>
              <a:rPr lang="en-AU" sz="2000">
                <a:solidFill>
                  <a:schemeClr val="bg2"/>
                </a:solidFill>
                <a:latin typeface="Bookman Old Style" pitchFamily="18" charset="0"/>
              </a:rPr>
              <a:t>The channel was up to   </a:t>
            </a:r>
          </a:p>
          <a:p>
            <a:pPr indent="-179388"/>
            <a:r>
              <a:rPr lang="en-AU" sz="2000">
                <a:solidFill>
                  <a:schemeClr val="bg2"/>
                </a:solidFill>
                <a:latin typeface="Bookman Old Style" pitchFamily="18" charset="0"/>
              </a:rPr>
              <a:t>   2.5 m wide and as much    </a:t>
            </a:r>
          </a:p>
          <a:p>
            <a:pPr indent="-179388"/>
            <a:r>
              <a:rPr lang="en-AU" sz="2000">
                <a:solidFill>
                  <a:schemeClr val="bg2"/>
                </a:solidFill>
                <a:latin typeface="Bookman Old Style" pitchFamily="18" charset="0"/>
              </a:rPr>
              <a:t>   as 1 m at its deepest;</a:t>
            </a:r>
          </a:p>
          <a:p>
            <a:pPr indent="-179388"/>
            <a:endParaRPr lang="en-AU" sz="2000">
              <a:solidFill>
                <a:schemeClr val="bg2"/>
              </a:solidFill>
              <a:latin typeface="Bookman Old Style" pitchFamily="18" charset="0"/>
            </a:endParaRPr>
          </a:p>
          <a:p>
            <a:pPr indent="-179388">
              <a:buFont typeface="Arial" charset="0"/>
              <a:buChar char="•"/>
            </a:pPr>
            <a:r>
              <a:rPr lang="en-AU" sz="2000">
                <a:solidFill>
                  <a:schemeClr val="bg2"/>
                </a:solidFill>
                <a:latin typeface="Bookman Old Style" pitchFamily="18" charset="0"/>
              </a:rPr>
              <a:t> it extended the range of  </a:t>
            </a:r>
          </a:p>
          <a:p>
            <a:pPr indent="-179388"/>
            <a:r>
              <a:rPr lang="en-AU" sz="2000">
                <a:solidFill>
                  <a:schemeClr val="bg2"/>
                </a:solidFill>
                <a:latin typeface="Bookman Old Style" pitchFamily="18" charset="0"/>
              </a:rPr>
              <a:t>   eels, by connecting two   </a:t>
            </a:r>
          </a:p>
          <a:p>
            <a:pPr indent="-179388"/>
            <a:r>
              <a:rPr lang="en-AU" sz="2000">
                <a:solidFill>
                  <a:schemeClr val="bg2"/>
                </a:solidFill>
                <a:latin typeface="Bookman Old Style" pitchFamily="18" charset="0"/>
              </a:rPr>
              <a:t>   wetland areas that lie in </a:t>
            </a:r>
          </a:p>
          <a:p>
            <a:pPr indent="-179388"/>
            <a:r>
              <a:rPr lang="en-AU" sz="2000">
                <a:solidFill>
                  <a:schemeClr val="bg2"/>
                </a:solidFill>
                <a:latin typeface="Bookman Old Style" pitchFamily="18" charset="0"/>
              </a:rPr>
              <a:t>   different drainage basins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838200"/>
          </a:xfrm>
        </p:spPr>
        <p:txBody>
          <a:bodyPr/>
          <a:lstStyle/>
          <a:p>
            <a:pPr algn="l"/>
            <a:r>
              <a:rPr lang="en-US" sz="3000" b="0" smtClean="0">
                <a:solidFill>
                  <a:schemeClr val="bg2"/>
                </a:solidFill>
                <a:effectLst/>
                <a:latin typeface="Bookman Old Style" pitchFamily="18" charset="0"/>
              </a:rPr>
              <a:t>Elaborate eel trap on slopes of Mount William </a:t>
            </a:r>
          </a:p>
        </p:txBody>
      </p:sp>
      <p:pic>
        <p:nvPicPr>
          <p:cNvPr id="30723" name="Picture 2" descr="GAR_MtWilliam.tif"/>
          <p:cNvPicPr>
            <a:picLocks noChangeAspect="1"/>
          </p:cNvPicPr>
          <p:nvPr/>
        </p:nvPicPr>
        <p:blipFill>
          <a:blip r:embed="rId2"/>
          <a:srcRect/>
          <a:stretch>
            <a:fillRect/>
          </a:stretch>
        </p:blipFill>
        <p:spPr bwMode="auto">
          <a:xfrm>
            <a:off x="0" y="990600"/>
            <a:ext cx="4454525" cy="4343400"/>
          </a:xfrm>
          <a:prstGeom prst="rect">
            <a:avLst/>
          </a:prstGeom>
          <a:noFill/>
          <a:ln w="9525">
            <a:noFill/>
            <a:miter lim="800000"/>
            <a:headEnd/>
            <a:tailEnd/>
          </a:ln>
        </p:spPr>
      </p:pic>
      <p:sp>
        <p:nvSpPr>
          <p:cNvPr id="30724" name="TextBox 3"/>
          <p:cNvSpPr txBox="1">
            <a:spLocks noChangeArrowheads="1"/>
          </p:cNvSpPr>
          <p:nvPr/>
        </p:nvSpPr>
        <p:spPr bwMode="auto">
          <a:xfrm>
            <a:off x="4572000" y="914400"/>
            <a:ext cx="4572000" cy="5324475"/>
          </a:xfrm>
          <a:prstGeom prst="rect">
            <a:avLst/>
          </a:prstGeom>
          <a:noFill/>
          <a:ln w="9525">
            <a:noFill/>
            <a:miter lim="800000"/>
            <a:headEnd/>
            <a:tailEnd/>
          </a:ln>
        </p:spPr>
        <p:txBody>
          <a:bodyPr>
            <a:spAutoFit/>
          </a:bodyPr>
          <a:lstStyle/>
          <a:p>
            <a:r>
              <a:rPr lang="en-AU" sz="2000">
                <a:solidFill>
                  <a:schemeClr val="bg2"/>
                </a:solidFill>
                <a:latin typeface="Bookman Old Style" pitchFamily="18" charset="0"/>
              </a:rPr>
              <a:t>At the confluence of this creek with the marsh observed an immense piece of ground trenched and banked, resembling the work of civilized man but which on inspection I found to be the work of the Aboriginal natives, purposely constructed for catching eels … These trenches are hundreds of yards in length. I measured one treble line  for a distance of 500 yards … An area of at least 15 acres was thus traced over.</a:t>
            </a:r>
          </a:p>
          <a:p>
            <a:endParaRPr lang="en-AU" sz="2000">
              <a:solidFill>
                <a:schemeClr val="bg2"/>
              </a:solidFill>
              <a:latin typeface="Bookman Old Style" pitchFamily="18" charset="0"/>
            </a:endParaRPr>
          </a:p>
          <a:p>
            <a:pPr algn="r"/>
            <a:r>
              <a:rPr lang="en-AU" sz="2000" i="1">
                <a:solidFill>
                  <a:schemeClr val="bg2"/>
                </a:solidFill>
                <a:latin typeface="Bookman Old Style" pitchFamily="18" charset="0"/>
              </a:rPr>
              <a:t>George Augustus Robinson</a:t>
            </a:r>
          </a:p>
          <a:p>
            <a:pPr algn="r"/>
            <a:r>
              <a:rPr lang="en-AU" sz="2000">
                <a:solidFill>
                  <a:schemeClr val="bg2"/>
                </a:solidFill>
                <a:latin typeface="Bookman Old Style" pitchFamily="18" charset="0"/>
              </a:rPr>
              <a:t>9 July 1841</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rrowheads="1"/>
          </p:cNvPicPr>
          <p:nvPr/>
        </p:nvPicPr>
        <p:blipFill>
          <a:blip r:embed="rId2"/>
          <a:srcRect/>
          <a:stretch>
            <a:fillRect/>
          </a:stretch>
        </p:blipFill>
        <p:spPr bwMode="auto">
          <a:xfrm>
            <a:off x="0" y="2819400"/>
            <a:ext cx="5562600" cy="4038600"/>
          </a:xfrm>
          <a:prstGeom prst="rect">
            <a:avLst/>
          </a:prstGeom>
          <a:noFill/>
          <a:ln w="9525">
            <a:noFill/>
            <a:miter lim="800000"/>
            <a:headEnd/>
            <a:tailEnd/>
          </a:ln>
        </p:spPr>
      </p:pic>
      <p:sp>
        <p:nvSpPr>
          <p:cNvPr id="31747" name="Text Box 5"/>
          <p:cNvSpPr txBox="1">
            <a:spLocks noChangeArrowheads="1"/>
          </p:cNvSpPr>
          <p:nvPr/>
        </p:nvSpPr>
        <p:spPr bwMode="auto">
          <a:xfrm>
            <a:off x="914400" y="6035675"/>
            <a:ext cx="4038600" cy="830263"/>
          </a:xfrm>
          <a:prstGeom prst="rect">
            <a:avLst/>
          </a:prstGeom>
          <a:noFill/>
          <a:ln w="12700">
            <a:noFill/>
            <a:miter lim="800000"/>
            <a:headEnd type="none" w="sm" len="sm"/>
            <a:tailEnd type="none" w="sm" len="sm"/>
          </a:ln>
        </p:spPr>
        <p:txBody>
          <a:bodyPr>
            <a:spAutoFit/>
          </a:bodyPr>
          <a:lstStyle/>
          <a:p>
            <a:pPr>
              <a:spcBef>
                <a:spcPct val="50000"/>
              </a:spcBef>
            </a:pPr>
            <a:r>
              <a:rPr lang="en-AU" sz="2400">
                <a:solidFill>
                  <a:schemeClr val="bg2"/>
                </a:solidFill>
                <a:latin typeface="Bookman Old Style" pitchFamily="18" charset="0"/>
              </a:rPr>
              <a:t>A part of the Mount William stone quarr</a:t>
            </a:r>
            <a:r>
              <a:rPr lang="en-AU" sz="2400">
                <a:latin typeface="Bookman Old Style" pitchFamily="18" charset="0"/>
              </a:rPr>
              <a:t>y</a:t>
            </a:r>
          </a:p>
        </p:txBody>
      </p:sp>
      <p:sp>
        <p:nvSpPr>
          <p:cNvPr id="31748" name="Text Box 6"/>
          <p:cNvSpPr txBox="1">
            <a:spLocks noChangeArrowheads="1"/>
          </p:cNvSpPr>
          <p:nvPr/>
        </p:nvSpPr>
        <p:spPr bwMode="auto">
          <a:xfrm>
            <a:off x="304800" y="0"/>
            <a:ext cx="7924800" cy="646113"/>
          </a:xfrm>
          <a:prstGeom prst="rect">
            <a:avLst/>
          </a:prstGeom>
          <a:noFill/>
          <a:ln w="12700">
            <a:noFill/>
            <a:miter lim="800000"/>
            <a:headEnd type="none" w="sm" len="sm"/>
            <a:tailEnd type="none" w="sm" len="sm"/>
          </a:ln>
        </p:spPr>
        <p:txBody>
          <a:bodyPr>
            <a:spAutoFit/>
          </a:bodyPr>
          <a:lstStyle/>
          <a:p>
            <a:pPr algn="ctr">
              <a:spcBef>
                <a:spcPct val="50000"/>
              </a:spcBef>
            </a:pPr>
            <a:r>
              <a:rPr lang="en-AU" sz="3600">
                <a:solidFill>
                  <a:schemeClr val="bg2"/>
                </a:solidFill>
                <a:latin typeface="Bookman Old Style" pitchFamily="18" charset="0"/>
              </a:rPr>
              <a:t>Exchange networks</a:t>
            </a:r>
            <a:endParaRPr lang="en-US" sz="3600">
              <a:solidFill>
                <a:schemeClr val="bg2"/>
              </a:solidFill>
              <a:latin typeface="Bookman Old Style" pitchFamily="18" charset="0"/>
            </a:endParaRPr>
          </a:p>
        </p:txBody>
      </p:sp>
      <p:sp>
        <p:nvSpPr>
          <p:cNvPr id="30727" name="Text Box 7"/>
          <p:cNvSpPr txBox="1">
            <a:spLocks noChangeArrowheads="1"/>
          </p:cNvSpPr>
          <p:nvPr/>
        </p:nvSpPr>
        <p:spPr bwMode="auto">
          <a:xfrm>
            <a:off x="609600" y="838200"/>
            <a:ext cx="8001000" cy="1016000"/>
          </a:xfrm>
          <a:prstGeom prst="rect">
            <a:avLst/>
          </a:prstGeom>
          <a:noFill/>
          <a:ln w="12700">
            <a:noFill/>
            <a:miter lim="800000"/>
            <a:headEnd type="none" w="sm" len="sm"/>
            <a:tailEnd type="none" w="sm" len="sm"/>
          </a:ln>
          <a:effectLst/>
        </p:spPr>
        <p:txBody>
          <a:bodyPr>
            <a:spAutoFit/>
          </a:bodyPr>
          <a:lstStyle/>
          <a:p>
            <a:pPr>
              <a:spcBef>
                <a:spcPct val="50000"/>
              </a:spcBef>
              <a:buFontTx/>
              <a:buChar char="•"/>
              <a:defRPr/>
            </a:pPr>
            <a:r>
              <a:rPr lang="en-AU" dirty="0">
                <a:solidFill>
                  <a:schemeClr val="bg2"/>
                </a:solidFill>
                <a:effectLst>
                  <a:outerShdw blurRad="38100" dist="38100" dir="2700000" algn="tl">
                    <a:srgbClr val="FFFFFF"/>
                  </a:outerShdw>
                </a:effectLst>
                <a:latin typeface="Bookman Old Style" pitchFamily="18" charset="0"/>
              </a:rPr>
              <a:t> </a:t>
            </a:r>
            <a:r>
              <a:rPr lang="en-AU" sz="2400" dirty="0">
                <a:solidFill>
                  <a:schemeClr val="bg2"/>
                </a:solidFill>
                <a:latin typeface="Bookman Old Style" pitchFamily="18" charset="0"/>
              </a:rPr>
              <a:t>Operated over long distances</a:t>
            </a:r>
          </a:p>
          <a:p>
            <a:pPr>
              <a:spcBef>
                <a:spcPct val="50000"/>
              </a:spcBef>
              <a:buFontTx/>
              <a:buChar char="•"/>
              <a:defRPr/>
            </a:pPr>
            <a:r>
              <a:rPr lang="en-AU" sz="2400" dirty="0">
                <a:solidFill>
                  <a:schemeClr val="bg2"/>
                </a:solidFill>
                <a:latin typeface="Bookman Old Style" pitchFamily="18" charset="0"/>
              </a:rPr>
              <a:t> Were the subject of well defined practice</a:t>
            </a:r>
            <a:endParaRPr lang="en-US" sz="2400" dirty="0">
              <a:solidFill>
                <a:schemeClr val="bg2"/>
              </a:solidFill>
              <a:latin typeface="Bookman Old Style" pitchFamily="18" charset="0"/>
            </a:endParaRPr>
          </a:p>
        </p:txBody>
      </p:sp>
      <p:pic>
        <p:nvPicPr>
          <p:cNvPr id="31750" name="Picture 8"/>
          <p:cNvPicPr>
            <a:picLocks noChangeArrowheads="1"/>
          </p:cNvPicPr>
          <p:nvPr/>
        </p:nvPicPr>
        <p:blipFill>
          <a:blip r:embed="rId3"/>
          <a:srcRect/>
          <a:stretch>
            <a:fillRect/>
          </a:stretch>
        </p:blipFill>
        <p:spPr bwMode="auto">
          <a:xfrm>
            <a:off x="5867400" y="3810000"/>
            <a:ext cx="3276600" cy="1828800"/>
          </a:xfrm>
          <a:prstGeom prst="rect">
            <a:avLst/>
          </a:prstGeom>
          <a:noFill/>
          <a:ln w="9525">
            <a:noFill/>
            <a:miter lim="800000"/>
            <a:headEnd/>
            <a:tailEnd/>
          </a:ln>
        </p:spPr>
      </p:pic>
      <p:sp>
        <p:nvSpPr>
          <p:cNvPr id="31751" name="Text Box 9"/>
          <p:cNvSpPr txBox="1">
            <a:spLocks noChangeArrowheads="1"/>
          </p:cNvSpPr>
          <p:nvPr/>
        </p:nvSpPr>
        <p:spPr bwMode="auto">
          <a:xfrm>
            <a:off x="5562600" y="5791200"/>
            <a:ext cx="3276600" cy="830263"/>
          </a:xfrm>
          <a:prstGeom prst="rect">
            <a:avLst/>
          </a:prstGeom>
          <a:noFill/>
          <a:ln w="12700">
            <a:noFill/>
            <a:miter lim="800000"/>
            <a:headEnd type="none" w="sm" len="sm"/>
            <a:tailEnd type="none" w="sm" len="sm"/>
          </a:ln>
        </p:spPr>
        <p:txBody>
          <a:bodyPr>
            <a:spAutoFit/>
          </a:bodyPr>
          <a:lstStyle/>
          <a:p>
            <a:pPr>
              <a:spcBef>
                <a:spcPct val="50000"/>
              </a:spcBef>
            </a:pPr>
            <a:r>
              <a:rPr lang="en-AU" sz="2400">
                <a:solidFill>
                  <a:schemeClr val="bg2"/>
                </a:solidFill>
                <a:latin typeface="Bookman Old Style" pitchFamily="18" charset="0"/>
              </a:rPr>
              <a:t>Edge-ground hatchet head</a:t>
            </a:r>
            <a:endParaRPr lang="en-US" sz="2400">
              <a:solidFill>
                <a:schemeClr val="bg2"/>
              </a:solidFill>
              <a:latin typeface="Bookman Old Style"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hafted hatchets"/>
          <p:cNvPicPr>
            <a:picLocks noChangeAspect="1" noChangeArrowheads="1"/>
          </p:cNvPicPr>
          <p:nvPr/>
        </p:nvPicPr>
        <p:blipFill>
          <a:blip r:embed="rId2"/>
          <a:srcRect/>
          <a:stretch>
            <a:fillRect/>
          </a:stretch>
        </p:blipFill>
        <p:spPr bwMode="auto">
          <a:xfrm>
            <a:off x="0" y="0"/>
            <a:ext cx="4953000" cy="6858000"/>
          </a:xfrm>
          <a:prstGeom prst="rect">
            <a:avLst/>
          </a:prstGeom>
          <a:noFill/>
          <a:ln w="9525">
            <a:noFill/>
            <a:miter lim="800000"/>
            <a:headEnd/>
            <a:tailEnd/>
          </a:ln>
        </p:spPr>
      </p:pic>
      <p:pic>
        <p:nvPicPr>
          <p:cNvPr id="32771" name="Picture 3" descr="spearman.jpg"/>
          <p:cNvPicPr>
            <a:picLocks noChangeAspect="1"/>
          </p:cNvPicPr>
          <p:nvPr/>
        </p:nvPicPr>
        <p:blipFill>
          <a:blip r:embed="rId3"/>
          <a:srcRect/>
          <a:stretch>
            <a:fillRect/>
          </a:stretch>
        </p:blipFill>
        <p:spPr bwMode="auto">
          <a:xfrm>
            <a:off x="5105400" y="381000"/>
            <a:ext cx="4038600" cy="46799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0"/>
            <a:ext cx="9144000" cy="4094163"/>
          </a:xfrm>
          <a:prstGeom prst="rect">
            <a:avLst/>
          </a:prstGeom>
          <a:noFill/>
          <a:ln w="9525">
            <a:noFill/>
            <a:miter lim="800000"/>
            <a:headEnd/>
            <a:tailEnd/>
          </a:ln>
        </p:spPr>
        <p:txBody>
          <a:bodyPr>
            <a:spAutoFit/>
          </a:bodyPr>
          <a:lstStyle/>
          <a:p>
            <a:pPr algn="ctr"/>
            <a:r>
              <a:rPr lang="en-AU" sz="4400">
                <a:solidFill>
                  <a:schemeClr val="bg2"/>
                </a:solidFill>
                <a:latin typeface="Bookman Old Style" pitchFamily="18" charset="0"/>
              </a:rPr>
              <a:t>Acknowledgement of country</a:t>
            </a:r>
          </a:p>
          <a:p>
            <a:endParaRPr lang="en-AU">
              <a:solidFill>
                <a:schemeClr val="bg2"/>
              </a:solidFill>
              <a:latin typeface="Bookman Old Style" pitchFamily="18" charset="0"/>
            </a:endParaRPr>
          </a:p>
          <a:p>
            <a:endParaRPr lang="en-AU">
              <a:solidFill>
                <a:schemeClr val="bg2"/>
              </a:solidFill>
              <a:latin typeface="Bookman Old Style" pitchFamily="18" charset="0"/>
            </a:endParaRPr>
          </a:p>
          <a:p>
            <a:pPr algn="ctr"/>
            <a:r>
              <a:rPr lang="en-AU" sz="3600">
                <a:solidFill>
                  <a:schemeClr val="bg2"/>
                </a:solidFill>
                <a:latin typeface="Bookman Old Style" pitchFamily="18" charset="0"/>
              </a:rPr>
              <a:t>I acknowledge that we are meeting on the land of the </a:t>
            </a:r>
            <a:r>
              <a:rPr lang="en-AU" sz="3600" b="1">
                <a:solidFill>
                  <a:schemeClr val="bg2"/>
                </a:solidFill>
                <a:latin typeface="Bookman Old Style" pitchFamily="18" charset="0"/>
              </a:rPr>
              <a:t>Wurundjeri willam </a:t>
            </a:r>
            <a:r>
              <a:rPr lang="en-AU" sz="3600">
                <a:solidFill>
                  <a:schemeClr val="bg2"/>
                </a:solidFill>
                <a:latin typeface="Bookman Old Style" pitchFamily="18" charset="0"/>
              </a:rPr>
              <a:t>clan, who are part of the </a:t>
            </a:r>
            <a:r>
              <a:rPr lang="en-AU" sz="3600" b="1">
                <a:solidFill>
                  <a:schemeClr val="bg2"/>
                </a:solidFill>
                <a:latin typeface="Bookman Old Style" pitchFamily="18" charset="0"/>
              </a:rPr>
              <a:t>Kulin</a:t>
            </a:r>
            <a:r>
              <a:rPr lang="en-AU" sz="3600">
                <a:solidFill>
                  <a:schemeClr val="bg2"/>
                </a:solidFill>
                <a:latin typeface="Bookman Old Style" pitchFamily="18" charset="0"/>
              </a:rPr>
              <a:t> nation, and I pay my respects to their elders, past and present.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6172200" y="1219200"/>
            <a:ext cx="2971800" cy="1200150"/>
          </a:xfrm>
          <a:prstGeom prst="rect">
            <a:avLst/>
          </a:prstGeom>
          <a:noFill/>
          <a:ln w="12700">
            <a:noFill/>
            <a:miter lim="800000"/>
            <a:headEnd type="none" w="sm" len="sm"/>
            <a:tailEnd type="none" w="sm" len="sm"/>
          </a:ln>
        </p:spPr>
        <p:txBody>
          <a:bodyPr>
            <a:spAutoFit/>
          </a:bodyPr>
          <a:lstStyle/>
          <a:p>
            <a:pPr>
              <a:spcBef>
                <a:spcPct val="50000"/>
              </a:spcBef>
            </a:pPr>
            <a:r>
              <a:rPr lang="en-AU" sz="2400">
                <a:solidFill>
                  <a:schemeClr val="bg2"/>
                </a:solidFill>
                <a:latin typeface="Bookman Old Style" pitchFamily="18" charset="0"/>
              </a:rPr>
              <a:t>Trade routes and goods, to and from Mount William</a:t>
            </a:r>
            <a:r>
              <a:rPr lang="en-AU">
                <a:solidFill>
                  <a:schemeClr val="bg2"/>
                </a:solidFill>
                <a:latin typeface="Bookman Old Style" pitchFamily="18" charset="0"/>
              </a:rPr>
              <a:t> </a:t>
            </a:r>
            <a:endParaRPr lang="en-US">
              <a:solidFill>
                <a:schemeClr val="bg2"/>
              </a:solidFill>
              <a:latin typeface="Bookman Old Style" pitchFamily="18" charset="0"/>
            </a:endParaRPr>
          </a:p>
        </p:txBody>
      </p:sp>
      <p:pic>
        <p:nvPicPr>
          <p:cNvPr id="33795" name="Picture 3" descr="Mt William trade.jpg"/>
          <p:cNvPicPr>
            <a:picLocks noChangeAspect="1"/>
          </p:cNvPicPr>
          <p:nvPr/>
        </p:nvPicPr>
        <p:blipFill>
          <a:blip r:embed="rId2"/>
          <a:srcRect/>
          <a:stretch>
            <a:fillRect/>
          </a:stretch>
        </p:blipFill>
        <p:spPr bwMode="auto">
          <a:xfrm>
            <a:off x="0" y="0"/>
            <a:ext cx="6053138"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illibelary.jpg"/>
          <p:cNvPicPr>
            <a:picLocks noChangeAspect="1"/>
          </p:cNvPicPr>
          <p:nvPr/>
        </p:nvPicPr>
        <p:blipFill>
          <a:blip r:embed="rId2"/>
          <a:srcRect/>
          <a:stretch>
            <a:fillRect/>
          </a:stretch>
        </p:blipFill>
        <p:spPr bwMode="auto">
          <a:xfrm>
            <a:off x="0" y="0"/>
            <a:ext cx="9144000" cy="4724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5334000" y="0"/>
            <a:ext cx="3276600" cy="2971800"/>
          </a:xfrm>
        </p:spPr>
        <p:txBody>
          <a:bodyPr/>
          <a:lstStyle/>
          <a:p>
            <a:pPr eaLnBrk="1" hangingPunct="1"/>
            <a:r>
              <a:rPr lang="en-AU" sz="4400" b="0" smtClean="0">
                <a:solidFill>
                  <a:schemeClr val="bg2"/>
                </a:solidFill>
                <a:effectLst/>
                <a:latin typeface="Bookman Old Style" pitchFamily="18" charset="0"/>
              </a:rPr>
              <a:t>Thank you for listening</a:t>
            </a:r>
          </a:p>
        </p:txBody>
      </p:sp>
      <p:sp>
        <p:nvSpPr>
          <p:cNvPr id="35843" name="Rectangle 3"/>
          <p:cNvSpPr>
            <a:spLocks noGrp="1" noChangeArrowheads="1"/>
          </p:cNvSpPr>
          <p:nvPr>
            <p:ph type="subTitle" idx="1"/>
          </p:nvPr>
        </p:nvSpPr>
        <p:spPr>
          <a:xfrm>
            <a:off x="5715000" y="3810000"/>
            <a:ext cx="2819400" cy="1143000"/>
          </a:xfrm>
        </p:spPr>
        <p:txBody>
          <a:bodyPr/>
          <a:lstStyle/>
          <a:p>
            <a:pPr eaLnBrk="1" hangingPunct="1"/>
            <a:r>
              <a:rPr lang="en-AU" smtClean="0">
                <a:solidFill>
                  <a:schemeClr val="bg2"/>
                </a:solidFill>
                <a:effectLst/>
                <a:latin typeface="Bookman Old Style" pitchFamily="18" charset="0"/>
              </a:rPr>
              <a:t>Questions are welcome </a:t>
            </a:r>
          </a:p>
        </p:txBody>
      </p:sp>
      <p:pic>
        <p:nvPicPr>
          <p:cNvPr id="35844" name="Picture 3" descr="E_K_Image_20.jpg"/>
          <p:cNvPicPr>
            <a:picLocks noChangeAspect="1"/>
          </p:cNvPicPr>
          <p:nvPr/>
        </p:nvPicPr>
        <p:blipFill>
          <a:blip r:embed="rId2"/>
          <a:srcRect/>
          <a:stretch>
            <a:fillRect/>
          </a:stretch>
        </p:blipFill>
        <p:spPr bwMode="auto">
          <a:xfrm>
            <a:off x="0" y="0"/>
            <a:ext cx="5118100" cy="6858000"/>
          </a:xfrm>
          <a:prstGeom prst="rect">
            <a:avLst/>
          </a:prstGeom>
          <a:noFill/>
          <a:ln w="9525">
            <a:noFill/>
            <a:miter lim="800000"/>
            <a:headEnd/>
            <a:tailEnd/>
          </a:ln>
        </p:spPr>
      </p:pic>
      <p:sp>
        <p:nvSpPr>
          <p:cNvPr id="35845" name="Rectangle 4"/>
          <p:cNvSpPr>
            <a:spLocks noChangeArrowheads="1"/>
          </p:cNvSpPr>
          <p:nvPr/>
        </p:nvSpPr>
        <p:spPr bwMode="auto">
          <a:xfrm>
            <a:off x="5257800" y="6027738"/>
            <a:ext cx="3886200" cy="830262"/>
          </a:xfrm>
          <a:prstGeom prst="rect">
            <a:avLst/>
          </a:prstGeom>
          <a:noFill/>
          <a:ln w="9525">
            <a:noFill/>
            <a:miter lim="800000"/>
            <a:headEnd/>
            <a:tailEnd/>
          </a:ln>
        </p:spPr>
        <p:txBody>
          <a:bodyPr>
            <a:spAutoFit/>
          </a:bodyPr>
          <a:lstStyle/>
          <a:p>
            <a:r>
              <a:rPr lang="en-AU" sz="2400">
                <a:solidFill>
                  <a:schemeClr val="bg2"/>
                </a:solidFill>
                <a:latin typeface="Bookman Old Style" pitchFamily="18" charset="0"/>
              </a:rPr>
              <a:t>Photograph by Antoine </a:t>
            </a:r>
            <a:r>
              <a:rPr lang="en-US" sz="2400">
                <a:solidFill>
                  <a:schemeClr val="bg2"/>
                </a:solidFill>
                <a:latin typeface="Bookman Old Style" pitchFamily="18" charset="0"/>
              </a:rPr>
              <a:t>Fauchery, 1857</a:t>
            </a:r>
            <a:endParaRPr lang="en-AU" sz="2400">
              <a:solidFill>
                <a:schemeClr val="bg2"/>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1"/>
          <p:cNvSpPr>
            <a:spLocks noChangeArrowheads="1"/>
          </p:cNvSpPr>
          <p:nvPr/>
        </p:nvSpPr>
        <p:spPr bwMode="auto">
          <a:xfrm>
            <a:off x="2743200" y="3810000"/>
            <a:ext cx="5973763" cy="1200150"/>
          </a:xfrm>
          <a:prstGeom prst="rect">
            <a:avLst/>
          </a:prstGeom>
          <a:noFill/>
          <a:ln w="12700">
            <a:noFill/>
            <a:miter lim="800000"/>
            <a:headEnd type="none" w="sm" len="sm"/>
            <a:tailEnd type="none" w="sm" len="sm"/>
          </a:ln>
        </p:spPr>
        <p:txBody>
          <a:bodyPr>
            <a:spAutoFit/>
          </a:bodyPr>
          <a:lstStyle/>
          <a:p>
            <a:r>
              <a:rPr lang="en-AU" sz="2400">
                <a:solidFill>
                  <a:schemeClr val="bg2"/>
                </a:solidFill>
                <a:latin typeface="Bookman Old Style" pitchFamily="18" charset="0"/>
              </a:rPr>
              <a:t>eg. </a:t>
            </a:r>
            <a:r>
              <a:rPr lang="en-AU" sz="2400" b="1">
                <a:solidFill>
                  <a:schemeClr val="bg2"/>
                </a:solidFill>
                <a:latin typeface="Bookman Old Style" pitchFamily="18" charset="0"/>
              </a:rPr>
              <a:t>Wurundjeri-balluk</a:t>
            </a:r>
            <a:r>
              <a:rPr lang="en-AU" sz="2400">
                <a:solidFill>
                  <a:schemeClr val="bg2"/>
                </a:solidFill>
                <a:latin typeface="Bookman Old Style" pitchFamily="18" charset="0"/>
              </a:rPr>
              <a:t>, Marin-balluk (These groups are named and each identifies with a particular ‘estate’)</a:t>
            </a:r>
            <a:endParaRPr lang="en-US" sz="2400">
              <a:solidFill>
                <a:schemeClr val="bg2"/>
              </a:solidFill>
              <a:latin typeface="Bookman Old Style" pitchFamily="18" charset="0"/>
            </a:endParaRPr>
          </a:p>
        </p:txBody>
      </p:sp>
      <p:sp>
        <p:nvSpPr>
          <p:cNvPr id="16387" name="Rectangle 12"/>
          <p:cNvSpPr>
            <a:spLocks noChangeArrowheads="1"/>
          </p:cNvSpPr>
          <p:nvPr/>
        </p:nvSpPr>
        <p:spPr bwMode="auto">
          <a:xfrm>
            <a:off x="0" y="0"/>
            <a:ext cx="9144000" cy="701675"/>
          </a:xfrm>
          <a:prstGeom prst="rect">
            <a:avLst/>
          </a:prstGeom>
          <a:noFill/>
          <a:ln w="12700">
            <a:noFill/>
            <a:miter lim="800000"/>
            <a:headEnd type="none" w="sm" len="sm"/>
            <a:tailEnd type="none" w="sm" len="sm"/>
          </a:ln>
        </p:spPr>
        <p:txBody>
          <a:bodyPr>
            <a:spAutoFit/>
          </a:bodyPr>
          <a:lstStyle/>
          <a:p>
            <a:pPr algn="ctr"/>
            <a:r>
              <a:rPr kumimoji="1" lang="en-AU" sz="4000">
                <a:solidFill>
                  <a:schemeClr val="bg2"/>
                </a:solidFill>
                <a:latin typeface="Bookman Old Style" pitchFamily="18" charset="0"/>
              </a:rPr>
              <a:t>Aboriginal social organisation</a:t>
            </a:r>
            <a:endParaRPr kumimoji="1" lang="en-US" sz="4000">
              <a:solidFill>
                <a:schemeClr val="bg2"/>
              </a:solidFill>
              <a:latin typeface="Bookman Old Style" pitchFamily="18" charset="0"/>
            </a:endParaRPr>
          </a:p>
        </p:txBody>
      </p:sp>
      <p:sp>
        <p:nvSpPr>
          <p:cNvPr id="16388" name="Rectangle 13"/>
          <p:cNvSpPr>
            <a:spLocks noChangeArrowheads="1"/>
          </p:cNvSpPr>
          <p:nvPr/>
        </p:nvSpPr>
        <p:spPr bwMode="auto">
          <a:xfrm>
            <a:off x="2743200" y="914400"/>
            <a:ext cx="6400800" cy="646113"/>
          </a:xfrm>
          <a:prstGeom prst="rect">
            <a:avLst/>
          </a:prstGeom>
          <a:noFill/>
          <a:ln w="12700">
            <a:noFill/>
            <a:miter lim="800000"/>
            <a:headEnd type="none" w="sm" len="sm"/>
            <a:tailEnd type="none" w="sm" len="sm"/>
          </a:ln>
        </p:spPr>
        <p:txBody>
          <a:bodyPr>
            <a:spAutoFit/>
          </a:bodyPr>
          <a:lstStyle/>
          <a:p>
            <a:pPr algn="ctr"/>
            <a:r>
              <a:rPr kumimoji="1" lang="en-AU" sz="3600">
                <a:solidFill>
                  <a:schemeClr val="bg2"/>
                </a:solidFill>
                <a:latin typeface="Bookman Old Style" pitchFamily="18" charset="0"/>
              </a:rPr>
              <a:t>Kulin</a:t>
            </a:r>
          </a:p>
        </p:txBody>
      </p:sp>
      <p:sp>
        <p:nvSpPr>
          <p:cNvPr id="16389" name="Rectangle 21"/>
          <p:cNvSpPr>
            <a:spLocks noChangeArrowheads="1"/>
          </p:cNvSpPr>
          <p:nvPr/>
        </p:nvSpPr>
        <p:spPr bwMode="auto">
          <a:xfrm>
            <a:off x="2743200" y="1905000"/>
            <a:ext cx="6400800" cy="1570038"/>
          </a:xfrm>
          <a:prstGeom prst="rect">
            <a:avLst/>
          </a:prstGeom>
          <a:noFill/>
          <a:ln w="12700">
            <a:noFill/>
            <a:miter lim="800000"/>
            <a:headEnd type="none" w="sm" len="sm"/>
            <a:tailEnd type="none" w="sm" len="sm"/>
          </a:ln>
        </p:spPr>
        <p:txBody>
          <a:bodyPr>
            <a:spAutoFit/>
          </a:bodyPr>
          <a:lstStyle/>
          <a:p>
            <a:r>
              <a:rPr kumimoji="1" lang="en-AU" sz="2400">
                <a:solidFill>
                  <a:schemeClr val="bg2"/>
                </a:solidFill>
                <a:latin typeface="Bookman Old Style" pitchFamily="18" charset="0"/>
              </a:rPr>
              <a:t>Boon wurrung 	 	Watha wurrung</a:t>
            </a:r>
          </a:p>
          <a:p>
            <a:r>
              <a:rPr kumimoji="1" lang="en-AU" sz="2400" b="1">
                <a:solidFill>
                  <a:schemeClr val="bg2"/>
                </a:solidFill>
                <a:latin typeface="Bookman Old Style" pitchFamily="18" charset="0"/>
              </a:rPr>
              <a:t>Woi wurrung</a:t>
            </a:r>
            <a:r>
              <a:rPr kumimoji="1" lang="en-AU" sz="2400">
                <a:solidFill>
                  <a:schemeClr val="bg2"/>
                </a:solidFill>
                <a:latin typeface="Bookman Old Style" pitchFamily="18" charset="0"/>
              </a:rPr>
              <a:t>		Djadja wurrung </a:t>
            </a:r>
          </a:p>
          <a:p>
            <a:r>
              <a:rPr kumimoji="1" lang="en-AU" sz="2400">
                <a:solidFill>
                  <a:schemeClr val="bg2"/>
                </a:solidFill>
                <a:latin typeface="Bookman Old Style" pitchFamily="18" charset="0"/>
              </a:rPr>
              <a:t>Taun wurrung		</a:t>
            </a:r>
          </a:p>
          <a:p>
            <a:r>
              <a:rPr kumimoji="1" lang="en-AU" sz="2400">
                <a:solidFill>
                  <a:schemeClr val="bg2"/>
                </a:solidFill>
                <a:latin typeface="Bookman Old Style" pitchFamily="18" charset="0"/>
              </a:rPr>
              <a:t>Ngarai-illam wurrung 	</a:t>
            </a:r>
          </a:p>
        </p:txBody>
      </p:sp>
      <p:sp>
        <p:nvSpPr>
          <p:cNvPr id="16390" name="Text Box 25"/>
          <p:cNvSpPr txBox="1">
            <a:spLocks noChangeArrowheads="1"/>
          </p:cNvSpPr>
          <p:nvPr/>
        </p:nvSpPr>
        <p:spPr bwMode="auto">
          <a:xfrm>
            <a:off x="2743200" y="5410200"/>
            <a:ext cx="6172200" cy="1200150"/>
          </a:xfrm>
          <a:prstGeom prst="rect">
            <a:avLst/>
          </a:prstGeom>
          <a:noFill/>
          <a:ln w="12700">
            <a:noFill/>
            <a:miter lim="800000"/>
            <a:headEnd type="none" w="sm" len="sm"/>
            <a:tailEnd type="none" w="sm" len="sm"/>
          </a:ln>
        </p:spPr>
        <p:txBody>
          <a:bodyPr>
            <a:spAutoFit/>
          </a:bodyPr>
          <a:lstStyle/>
          <a:p>
            <a:pPr>
              <a:spcBef>
                <a:spcPct val="50000"/>
              </a:spcBef>
            </a:pPr>
            <a:r>
              <a:rPr lang="en-AU" sz="2400">
                <a:solidFill>
                  <a:schemeClr val="bg2"/>
                </a:solidFill>
                <a:latin typeface="Bookman Old Style" pitchFamily="18" charset="0"/>
              </a:rPr>
              <a:t>The day-to-day (economic) functioning units;  unnamed, based on family affiliation        </a:t>
            </a:r>
            <a:endParaRPr lang="en-US" sz="2400">
              <a:solidFill>
                <a:schemeClr val="bg2"/>
              </a:solidFill>
              <a:latin typeface="Bookman Old Style" pitchFamily="18" charset="0"/>
            </a:endParaRPr>
          </a:p>
        </p:txBody>
      </p:sp>
      <p:sp>
        <p:nvSpPr>
          <p:cNvPr id="16391" name="Text Box 27"/>
          <p:cNvSpPr txBox="1">
            <a:spLocks noChangeArrowheads="1"/>
          </p:cNvSpPr>
          <p:nvPr/>
        </p:nvSpPr>
        <p:spPr bwMode="auto">
          <a:xfrm>
            <a:off x="0" y="914400"/>
            <a:ext cx="2667000" cy="523875"/>
          </a:xfrm>
          <a:prstGeom prst="rect">
            <a:avLst/>
          </a:prstGeom>
          <a:noFill/>
          <a:ln w="12700">
            <a:noFill/>
            <a:miter lim="800000"/>
            <a:headEnd type="none" w="sm" len="sm"/>
            <a:tailEnd type="none" w="sm" len="sm"/>
          </a:ln>
        </p:spPr>
        <p:txBody>
          <a:bodyPr>
            <a:spAutoFit/>
          </a:bodyPr>
          <a:lstStyle/>
          <a:p>
            <a:r>
              <a:rPr kumimoji="1" lang="en-AU" sz="2800">
                <a:solidFill>
                  <a:schemeClr val="bg2"/>
                </a:solidFill>
                <a:latin typeface="Bookman Old Style" pitchFamily="18" charset="0"/>
              </a:rPr>
              <a:t>Nation</a:t>
            </a:r>
            <a:endParaRPr kumimoji="1" lang="en-US" sz="2800">
              <a:solidFill>
                <a:schemeClr val="bg2"/>
              </a:solidFill>
              <a:latin typeface="Bookman Old Style" pitchFamily="18" charset="0"/>
            </a:endParaRPr>
          </a:p>
        </p:txBody>
      </p:sp>
      <p:sp>
        <p:nvSpPr>
          <p:cNvPr id="16392" name="Text Box 28"/>
          <p:cNvSpPr txBox="1">
            <a:spLocks noChangeArrowheads="1"/>
          </p:cNvSpPr>
          <p:nvPr/>
        </p:nvSpPr>
        <p:spPr bwMode="auto">
          <a:xfrm>
            <a:off x="0" y="2057400"/>
            <a:ext cx="2427288" cy="946150"/>
          </a:xfrm>
          <a:prstGeom prst="rect">
            <a:avLst/>
          </a:prstGeom>
          <a:noFill/>
          <a:ln w="12700">
            <a:noFill/>
            <a:miter lim="800000"/>
            <a:headEnd type="none" w="sm" len="sm"/>
            <a:tailEnd type="none" w="sm" len="sm"/>
          </a:ln>
        </p:spPr>
        <p:txBody>
          <a:bodyPr>
            <a:spAutoFit/>
          </a:bodyPr>
          <a:lstStyle/>
          <a:p>
            <a:pPr>
              <a:spcBef>
                <a:spcPct val="50000"/>
              </a:spcBef>
            </a:pPr>
            <a:r>
              <a:rPr lang="en-AU" sz="2800">
                <a:solidFill>
                  <a:schemeClr val="bg2"/>
                </a:solidFill>
                <a:latin typeface="Bookman Old Style" pitchFamily="18" charset="0"/>
              </a:rPr>
              <a:t>Language Groups</a:t>
            </a:r>
            <a:endParaRPr lang="en-US" sz="2800">
              <a:solidFill>
                <a:schemeClr val="bg2"/>
              </a:solidFill>
              <a:latin typeface="Bookman Old Style" pitchFamily="18" charset="0"/>
            </a:endParaRPr>
          </a:p>
        </p:txBody>
      </p:sp>
      <p:sp>
        <p:nvSpPr>
          <p:cNvPr id="16393" name="Text Box 29"/>
          <p:cNvSpPr txBox="1">
            <a:spLocks noChangeArrowheads="1"/>
          </p:cNvSpPr>
          <p:nvPr/>
        </p:nvSpPr>
        <p:spPr bwMode="auto">
          <a:xfrm>
            <a:off x="0" y="4038600"/>
            <a:ext cx="2286000" cy="519113"/>
          </a:xfrm>
          <a:prstGeom prst="rect">
            <a:avLst/>
          </a:prstGeom>
          <a:noFill/>
          <a:ln w="12700">
            <a:noFill/>
            <a:miter lim="800000"/>
            <a:headEnd type="none" w="sm" len="sm"/>
            <a:tailEnd type="none" w="sm" len="sm"/>
          </a:ln>
        </p:spPr>
        <p:txBody>
          <a:bodyPr>
            <a:spAutoFit/>
          </a:bodyPr>
          <a:lstStyle/>
          <a:p>
            <a:pPr>
              <a:spcBef>
                <a:spcPct val="50000"/>
              </a:spcBef>
            </a:pPr>
            <a:r>
              <a:rPr lang="en-AU" sz="2800">
                <a:solidFill>
                  <a:schemeClr val="bg2"/>
                </a:solidFill>
                <a:latin typeface="Bookman Old Style" pitchFamily="18" charset="0"/>
              </a:rPr>
              <a:t>Clans</a:t>
            </a:r>
            <a:endParaRPr lang="en-US" sz="2800">
              <a:solidFill>
                <a:schemeClr val="bg2"/>
              </a:solidFill>
              <a:latin typeface="Bookman Old Style" pitchFamily="18" charset="0"/>
            </a:endParaRPr>
          </a:p>
        </p:txBody>
      </p:sp>
      <p:sp>
        <p:nvSpPr>
          <p:cNvPr id="16394" name="Text Box 30"/>
          <p:cNvSpPr txBox="1">
            <a:spLocks noChangeArrowheads="1"/>
          </p:cNvSpPr>
          <p:nvPr/>
        </p:nvSpPr>
        <p:spPr bwMode="auto">
          <a:xfrm>
            <a:off x="0" y="5715000"/>
            <a:ext cx="2286000" cy="519113"/>
          </a:xfrm>
          <a:prstGeom prst="rect">
            <a:avLst/>
          </a:prstGeom>
          <a:noFill/>
          <a:ln w="12700">
            <a:noFill/>
            <a:miter lim="800000"/>
            <a:headEnd type="none" w="sm" len="sm"/>
            <a:tailEnd type="none" w="sm" len="sm"/>
          </a:ln>
        </p:spPr>
        <p:txBody>
          <a:bodyPr>
            <a:spAutoFit/>
          </a:bodyPr>
          <a:lstStyle/>
          <a:p>
            <a:pPr>
              <a:spcBef>
                <a:spcPct val="50000"/>
              </a:spcBef>
            </a:pPr>
            <a:r>
              <a:rPr lang="en-AU" sz="2800">
                <a:solidFill>
                  <a:schemeClr val="bg2"/>
                </a:solidFill>
                <a:latin typeface="Bookman Old Style" pitchFamily="18" charset="0"/>
              </a:rPr>
              <a:t>Bands</a:t>
            </a:r>
            <a:endParaRPr lang="en-US" sz="2800">
              <a:solidFill>
                <a:schemeClr val="bg2"/>
              </a:solidFill>
              <a:latin typeface="Bookman Old Style"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0" y="6334125"/>
            <a:ext cx="9144000" cy="523875"/>
          </a:xfrm>
          <a:prstGeom prst="rect">
            <a:avLst/>
          </a:prstGeom>
          <a:noFill/>
          <a:ln w="12700">
            <a:noFill/>
            <a:miter lim="800000"/>
            <a:headEnd type="none" w="sm" len="sm"/>
            <a:tailEnd type="none" w="sm" len="sm"/>
          </a:ln>
        </p:spPr>
        <p:txBody>
          <a:bodyPr>
            <a:spAutoFit/>
          </a:bodyPr>
          <a:lstStyle/>
          <a:p>
            <a:pPr>
              <a:spcBef>
                <a:spcPct val="50000"/>
              </a:spcBef>
            </a:pPr>
            <a:r>
              <a:rPr lang="en-AU" sz="2800">
                <a:solidFill>
                  <a:schemeClr val="bg2"/>
                </a:solidFill>
                <a:latin typeface="Bookman Old Style" pitchFamily="18" charset="0"/>
              </a:rPr>
              <a:t>Map from D. Barwick, </a:t>
            </a:r>
            <a:r>
              <a:rPr lang="en-AU" sz="2800" i="1">
                <a:solidFill>
                  <a:schemeClr val="bg2"/>
                </a:solidFill>
                <a:latin typeface="Bookman Old Style" pitchFamily="18" charset="0"/>
              </a:rPr>
              <a:t>Aboriginal History</a:t>
            </a:r>
            <a:r>
              <a:rPr lang="en-AU" sz="2800">
                <a:solidFill>
                  <a:schemeClr val="bg2"/>
                </a:solidFill>
                <a:latin typeface="Bookman Old Style" pitchFamily="18" charset="0"/>
              </a:rPr>
              <a:t>, 1985</a:t>
            </a:r>
            <a:endParaRPr lang="en-US" sz="2800">
              <a:solidFill>
                <a:schemeClr val="bg2"/>
              </a:solidFill>
              <a:latin typeface="Bookman Old Style" pitchFamily="18" charset="0"/>
            </a:endParaRPr>
          </a:p>
        </p:txBody>
      </p:sp>
      <p:pic>
        <p:nvPicPr>
          <p:cNvPr id="17411" name="Picture 3" descr="8. Barwick_cleaned.jpg"/>
          <p:cNvPicPr>
            <a:picLocks noChangeAspect="1"/>
          </p:cNvPicPr>
          <p:nvPr/>
        </p:nvPicPr>
        <p:blipFill>
          <a:blip r:embed="rId2"/>
          <a:srcRect/>
          <a:stretch>
            <a:fillRect/>
          </a:stretch>
        </p:blipFill>
        <p:spPr bwMode="auto">
          <a:xfrm>
            <a:off x="0" y="0"/>
            <a:ext cx="9144000" cy="62642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cotton - encampment"/>
          <p:cNvPicPr>
            <a:picLocks noChangeAspect="1" noChangeArrowheads="1"/>
          </p:cNvPicPr>
          <p:nvPr/>
        </p:nvPicPr>
        <p:blipFill>
          <a:blip r:embed="rId2"/>
          <a:srcRect/>
          <a:stretch>
            <a:fillRect/>
          </a:stretch>
        </p:blipFill>
        <p:spPr bwMode="auto">
          <a:xfrm>
            <a:off x="914400" y="0"/>
            <a:ext cx="7010400" cy="5676900"/>
          </a:xfrm>
          <a:prstGeom prst="rect">
            <a:avLst/>
          </a:prstGeom>
          <a:noFill/>
          <a:ln w="9525">
            <a:noFill/>
            <a:miter lim="800000"/>
            <a:headEnd/>
            <a:tailEnd/>
          </a:ln>
        </p:spPr>
      </p:pic>
      <p:sp>
        <p:nvSpPr>
          <p:cNvPr id="18435" name="Rectangle 5"/>
          <p:cNvSpPr>
            <a:spLocks noChangeArrowheads="1"/>
          </p:cNvSpPr>
          <p:nvPr/>
        </p:nvSpPr>
        <p:spPr bwMode="auto">
          <a:xfrm>
            <a:off x="609600" y="5903913"/>
            <a:ext cx="7620000" cy="954087"/>
          </a:xfrm>
          <a:prstGeom prst="rect">
            <a:avLst/>
          </a:prstGeom>
          <a:noFill/>
          <a:ln w="12700">
            <a:noFill/>
            <a:miter lim="800000"/>
            <a:headEnd type="none" w="sm" len="sm"/>
            <a:tailEnd type="none" w="sm" len="sm"/>
          </a:ln>
        </p:spPr>
        <p:txBody>
          <a:bodyPr>
            <a:spAutoFit/>
          </a:bodyPr>
          <a:lstStyle/>
          <a:p>
            <a:pPr>
              <a:spcBef>
                <a:spcPct val="50000"/>
              </a:spcBef>
            </a:pPr>
            <a:r>
              <a:rPr lang="en-US" sz="2800">
                <a:solidFill>
                  <a:schemeClr val="bg2"/>
                </a:solidFill>
                <a:latin typeface="Bookman Old Style" pitchFamily="18" charset="0"/>
              </a:rPr>
              <a:t>J Cotton (c. 1847), watercolour: ‘Native encampment on the banks of the Yarra’</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lIns="92075" tIns="46038" rIns="92075" bIns="46038"/>
          <a:lstStyle/>
          <a:p>
            <a:pPr eaLnBrk="1" hangingPunct="1"/>
            <a:r>
              <a:rPr lang="en-AU" b="0" smtClean="0">
                <a:solidFill>
                  <a:schemeClr val="bg2"/>
                </a:solidFill>
                <a:effectLst/>
                <a:latin typeface="Bookman Old Style" pitchFamily="18" charset="0"/>
              </a:rPr>
              <a:t>Gathering and Hunting</a:t>
            </a:r>
          </a:p>
        </p:txBody>
      </p:sp>
      <p:sp>
        <p:nvSpPr>
          <p:cNvPr id="7" name="Rectangle 3"/>
          <p:cNvSpPr txBox="1">
            <a:spLocks noChangeArrowheads="1"/>
          </p:cNvSpPr>
          <p:nvPr/>
        </p:nvSpPr>
        <p:spPr bwMode="auto">
          <a:xfrm>
            <a:off x="228600" y="1371600"/>
            <a:ext cx="8686800" cy="5181600"/>
          </a:xfrm>
          <a:prstGeom prst="rect">
            <a:avLst/>
          </a:prstGeom>
          <a:noFill/>
          <a:ln w="9525">
            <a:noFill/>
            <a:miter lim="800000"/>
            <a:headEnd/>
            <a:tailEnd/>
          </a:ln>
          <a:effectLst/>
        </p:spPr>
        <p:txBody>
          <a:bodyPr lIns="92075" tIns="46038" rIns="92075" bIns="46038"/>
          <a:lstStyle/>
          <a:p>
            <a:pPr marL="342900" indent="-342900" algn="ctr" eaLnBrk="1" hangingPunct="1">
              <a:spcBef>
                <a:spcPct val="20000"/>
              </a:spcBef>
              <a:buClr>
                <a:schemeClr val="hlink"/>
              </a:buClr>
              <a:buSzPct val="70000"/>
              <a:buFont typeface="Wingdings" pitchFamily="2" charset="2"/>
              <a:buNone/>
              <a:defRPr/>
            </a:pPr>
            <a:r>
              <a:rPr lang="en-AU" sz="2800" kern="0" dirty="0">
                <a:solidFill>
                  <a:schemeClr val="bg2"/>
                </a:solidFill>
                <a:latin typeface="+mn-lt"/>
              </a:rPr>
              <a:t>Sexual division of labour: men hunt; women gather</a:t>
            </a:r>
          </a:p>
          <a:p>
            <a:pPr marL="742950" lvl="1" indent="-285750" eaLnBrk="1" hangingPunct="1">
              <a:spcBef>
                <a:spcPct val="20000"/>
              </a:spcBef>
              <a:buClr>
                <a:schemeClr val="accent2"/>
              </a:buClr>
              <a:buSzPct val="70000"/>
              <a:buFont typeface="Wingdings" pitchFamily="2" charset="2"/>
              <a:buNone/>
              <a:defRPr/>
            </a:pPr>
            <a:endParaRPr lang="en-AU" sz="1200" kern="0" dirty="0">
              <a:solidFill>
                <a:schemeClr val="bg2"/>
              </a:solidFill>
              <a:latin typeface="+mn-lt"/>
            </a:endParaRPr>
          </a:p>
          <a:p>
            <a:pPr marL="342900" indent="-342900" eaLnBrk="1" hangingPunct="1">
              <a:spcBef>
                <a:spcPct val="20000"/>
              </a:spcBef>
              <a:buClr>
                <a:schemeClr val="hlink"/>
              </a:buClr>
              <a:buSzPct val="70000"/>
              <a:buFont typeface="Wingdings" pitchFamily="2" charset="2"/>
              <a:buNone/>
              <a:defRPr/>
            </a:pPr>
            <a:r>
              <a:rPr lang="en-AU" sz="2800" b="1" kern="0" dirty="0">
                <a:solidFill>
                  <a:schemeClr val="bg2"/>
                </a:solidFill>
                <a:latin typeface="+mn-lt"/>
              </a:rPr>
              <a:t>Myth 1</a:t>
            </a:r>
            <a:r>
              <a:rPr lang="en-AU" sz="2800" kern="0" dirty="0">
                <a:solidFill>
                  <a:schemeClr val="bg2"/>
                </a:solidFill>
                <a:latin typeface="+mn-lt"/>
              </a:rPr>
              <a:t>: Men provided the bulk of food by their hunting activities.</a:t>
            </a:r>
          </a:p>
          <a:p>
            <a:pPr marL="342900" indent="-342900" eaLnBrk="1" hangingPunct="1">
              <a:spcBef>
                <a:spcPct val="20000"/>
              </a:spcBef>
              <a:buClr>
                <a:schemeClr val="hlink"/>
              </a:buClr>
              <a:buSzPct val="70000"/>
              <a:buFont typeface="Wingdings" pitchFamily="2" charset="2"/>
              <a:buNone/>
              <a:defRPr/>
            </a:pPr>
            <a:r>
              <a:rPr lang="en-AU" sz="2800" b="1" kern="0" dirty="0">
                <a:solidFill>
                  <a:schemeClr val="bg2"/>
                </a:solidFill>
                <a:latin typeface="+mn-lt"/>
              </a:rPr>
              <a:t>Fact</a:t>
            </a:r>
            <a:r>
              <a:rPr lang="en-AU" sz="2800" kern="0" dirty="0">
                <a:solidFill>
                  <a:schemeClr val="bg2"/>
                </a:solidFill>
                <a:latin typeface="+mn-lt"/>
              </a:rPr>
              <a:t>: Women usually provided a higher percentage of the food, through gathering</a:t>
            </a:r>
          </a:p>
          <a:p>
            <a:pPr marL="342900" indent="-342900" eaLnBrk="1" hangingPunct="1">
              <a:spcBef>
                <a:spcPct val="20000"/>
              </a:spcBef>
              <a:buClr>
                <a:schemeClr val="hlink"/>
              </a:buClr>
              <a:buSzPct val="70000"/>
              <a:buFont typeface="Wingdings" pitchFamily="2" charset="2"/>
              <a:buChar char="n"/>
              <a:defRPr/>
            </a:pPr>
            <a:endParaRPr lang="en-AU" sz="2800" kern="0" dirty="0">
              <a:solidFill>
                <a:schemeClr val="bg2"/>
              </a:solidFill>
              <a:latin typeface="+mn-lt"/>
            </a:endParaRPr>
          </a:p>
          <a:p>
            <a:pPr marL="342900" indent="-342900" eaLnBrk="1" hangingPunct="1">
              <a:spcBef>
                <a:spcPct val="20000"/>
              </a:spcBef>
              <a:buClr>
                <a:schemeClr val="hlink"/>
              </a:buClr>
              <a:buSzPct val="70000"/>
              <a:buFont typeface="Wingdings" pitchFamily="2" charset="2"/>
              <a:buNone/>
              <a:defRPr/>
            </a:pPr>
            <a:r>
              <a:rPr lang="en-AU" sz="2800" b="1" kern="0" dirty="0">
                <a:solidFill>
                  <a:schemeClr val="bg2"/>
                </a:solidFill>
                <a:latin typeface="+mn-lt"/>
              </a:rPr>
              <a:t>Myth 2</a:t>
            </a:r>
            <a:r>
              <a:rPr lang="en-AU" sz="2800" kern="0" dirty="0">
                <a:solidFill>
                  <a:schemeClr val="bg2"/>
                </a:solidFill>
                <a:latin typeface="+mn-lt"/>
              </a:rPr>
              <a:t>: Hunter-gatherers lived a ‘hand-to-mouth’ existence, constantly chasing food and water.</a:t>
            </a:r>
          </a:p>
          <a:p>
            <a:pPr marL="342900" indent="-342900" eaLnBrk="1" hangingPunct="1">
              <a:spcBef>
                <a:spcPct val="20000"/>
              </a:spcBef>
              <a:buClr>
                <a:schemeClr val="hlink"/>
              </a:buClr>
              <a:buSzPct val="70000"/>
              <a:buFont typeface="Wingdings" pitchFamily="2" charset="2"/>
              <a:buNone/>
              <a:defRPr/>
            </a:pPr>
            <a:r>
              <a:rPr lang="en-AU" sz="2800" b="1" kern="0" dirty="0">
                <a:solidFill>
                  <a:schemeClr val="bg2"/>
                </a:solidFill>
              </a:rPr>
              <a:t>Fact:</a:t>
            </a:r>
            <a:r>
              <a:rPr lang="en-AU" sz="2800" kern="0" dirty="0">
                <a:solidFill>
                  <a:schemeClr val="bg2"/>
                </a:solidFill>
                <a:latin typeface="+mn-lt"/>
              </a:rPr>
              <a:t> All daily needs could be satisfied with about 4-5 hours work, per day </a:t>
            </a:r>
          </a:p>
          <a:p>
            <a:pPr marL="342900" indent="-342900" eaLnBrk="1" hangingPunct="1">
              <a:spcBef>
                <a:spcPct val="20000"/>
              </a:spcBef>
              <a:buClr>
                <a:schemeClr val="hlink"/>
              </a:buClr>
              <a:buSzPct val="70000"/>
              <a:buFont typeface="Wingdings" pitchFamily="2" charset="2"/>
              <a:buNone/>
              <a:defRPr/>
            </a:pPr>
            <a:endParaRPr lang="en-AU" sz="2800" kern="0" dirty="0">
              <a:effectLst>
                <a:outerShdw blurRad="38100" dist="38100" dir="2700000" algn="tl">
                  <a:srgbClr val="000000"/>
                </a:outerShdw>
              </a:effectLst>
              <a:latin typeface="Bookman Old Style"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304800"/>
            <a:ext cx="9144000" cy="862013"/>
          </a:xfrm>
          <a:prstGeom prst="rect">
            <a:avLst/>
          </a:prstGeom>
          <a:noFill/>
          <a:ln w="9525">
            <a:noFill/>
            <a:miter lim="800000"/>
            <a:headEnd/>
            <a:tailEnd/>
          </a:ln>
        </p:spPr>
        <p:txBody>
          <a:bodyPr>
            <a:spAutoFit/>
          </a:bodyPr>
          <a:lstStyle/>
          <a:p>
            <a:pPr algn="ctr"/>
            <a:r>
              <a:rPr lang="en-AU" sz="5000">
                <a:solidFill>
                  <a:schemeClr val="bg2"/>
                </a:solidFill>
                <a:latin typeface="Bookman Old Style" pitchFamily="18" charset="0"/>
              </a:rPr>
              <a:t>Living off the land</a:t>
            </a:r>
            <a:endParaRPr lang="en-US" sz="5000">
              <a:solidFill>
                <a:schemeClr val="bg2"/>
              </a:solidFill>
              <a:latin typeface="Bookman Old Style" pitchFamily="18" charset="0"/>
            </a:endParaRPr>
          </a:p>
        </p:txBody>
      </p:sp>
      <p:sp>
        <p:nvSpPr>
          <p:cNvPr id="20483" name="Rectangle 5"/>
          <p:cNvSpPr>
            <a:spLocks noChangeArrowheads="1"/>
          </p:cNvSpPr>
          <p:nvPr/>
        </p:nvSpPr>
        <p:spPr bwMode="auto">
          <a:xfrm>
            <a:off x="838200" y="1295400"/>
            <a:ext cx="7696200" cy="4154488"/>
          </a:xfrm>
          <a:prstGeom prst="rect">
            <a:avLst/>
          </a:prstGeom>
          <a:noFill/>
          <a:ln w="9525">
            <a:noFill/>
            <a:miter lim="800000"/>
            <a:headEnd/>
            <a:tailEnd/>
          </a:ln>
        </p:spPr>
        <p:txBody>
          <a:bodyPr>
            <a:spAutoFit/>
          </a:bodyPr>
          <a:lstStyle/>
          <a:p>
            <a:r>
              <a:rPr lang="en-AU" sz="2400">
                <a:solidFill>
                  <a:schemeClr val="bg2"/>
                </a:solidFill>
                <a:latin typeface="Bookman Old Style" pitchFamily="18" charset="0"/>
              </a:rPr>
              <a:t>‘Their natural food consists of the meat of the country when they can kill it, but chiefly roots, of which the favourite is that of a plant very much like the dandelion.’ (Thomas Winter, 1837) </a:t>
            </a:r>
          </a:p>
          <a:p>
            <a:endParaRPr lang="en-AU" sz="2400">
              <a:solidFill>
                <a:schemeClr val="bg2"/>
              </a:solidFill>
              <a:latin typeface="Bookman Old Style" pitchFamily="18" charset="0"/>
            </a:endParaRPr>
          </a:p>
          <a:p>
            <a:r>
              <a:rPr lang="en-AU" sz="2400">
                <a:solidFill>
                  <a:schemeClr val="bg2"/>
                </a:solidFill>
                <a:latin typeface="Bookman Old Style" pitchFamily="18" charset="0"/>
              </a:rPr>
              <a:t>‘They depend for food almost entirely on animals and roots’ (James Dawson 1881);</a:t>
            </a:r>
          </a:p>
          <a:p>
            <a:endParaRPr lang="en-AU" sz="2400">
              <a:solidFill>
                <a:schemeClr val="bg2"/>
              </a:solidFill>
              <a:latin typeface="Bookman Old Style" pitchFamily="18" charset="0"/>
            </a:endParaRPr>
          </a:p>
          <a:p>
            <a:r>
              <a:rPr lang="en-AU" sz="2400">
                <a:solidFill>
                  <a:schemeClr val="bg2"/>
                </a:solidFill>
                <a:latin typeface="Bookman Old Style" pitchFamily="18" charset="0"/>
              </a:rPr>
              <a:t>‘Of the 940 [plant] species recorded as used for food in Victoria, 296 (32%) were used for their underground parts.’ (Gott, 2005)  </a:t>
            </a:r>
            <a:endParaRPr lang="en-US" sz="2400">
              <a:solidFill>
                <a:schemeClr val="bg2"/>
              </a:solidFill>
              <a:latin typeface="Bookman Old Style"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Lycett_fire_hunting.jpg"/>
          <p:cNvPicPr>
            <a:picLocks noChangeAspect="1"/>
          </p:cNvPicPr>
          <p:nvPr/>
        </p:nvPicPr>
        <p:blipFill>
          <a:blip r:embed="rId2"/>
          <a:srcRect/>
          <a:stretch>
            <a:fillRect/>
          </a:stretch>
        </p:blipFill>
        <p:spPr bwMode="auto">
          <a:xfrm>
            <a:off x="412750" y="0"/>
            <a:ext cx="7969250" cy="4953000"/>
          </a:xfrm>
          <a:prstGeom prst="rect">
            <a:avLst/>
          </a:prstGeom>
          <a:noFill/>
          <a:ln w="9525">
            <a:noFill/>
            <a:miter lim="800000"/>
            <a:headEnd/>
            <a:tailEnd/>
          </a:ln>
        </p:spPr>
      </p:pic>
      <p:sp>
        <p:nvSpPr>
          <p:cNvPr id="21507" name="Rectangle 2"/>
          <p:cNvSpPr>
            <a:spLocks noChangeArrowheads="1"/>
          </p:cNvSpPr>
          <p:nvPr/>
        </p:nvSpPr>
        <p:spPr bwMode="auto">
          <a:xfrm>
            <a:off x="0" y="4919663"/>
            <a:ext cx="9144000" cy="1938337"/>
          </a:xfrm>
          <a:prstGeom prst="rect">
            <a:avLst/>
          </a:prstGeom>
          <a:noFill/>
          <a:ln w="9525">
            <a:noFill/>
            <a:miter lim="800000"/>
            <a:headEnd/>
            <a:tailEnd/>
          </a:ln>
        </p:spPr>
        <p:txBody>
          <a:bodyPr>
            <a:spAutoFit/>
          </a:bodyPr>
          <a:lstStyle/>
          <a:p>
            <a:r>
              <a:rPr lang="en-AU" sz="2400">
                <a:solidFill>
                  <a:schemeClr val="bg2"/>
                </a:solidFill>
                <a:latin typeface="Bookman Old Style" pitchFamily="18" charset="0"/>
              </a:rPr>
              <a:t>There was more to the use of fire than hunting kangaroos! While it is true that fire was sometimes used to drive game from cover, the major purpose of burning practices was much more subtle. It was a means of achieving a bigger supply of plant foods.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4"/>
          <p:cNvSpPr>
            <a:spLocks noGrp="1" noRot="1" noChangeArrowheads="1"/>
          </p:cNvSpPr>
          <p:nvPr>
            <p:ph type="title"/>
          </p:nvPr>
        </p:nvSpPr>
        <p:spPr>
          <a:xfrm>
            <a:off x="457200" y="0"/>
            <a:ext cx="8229600" cy="868363"/>
          </a:xfrm>
        </p:spPr>
        <p:txBody>
          <a:bodyPr/>
          <a:lstStyle/>
          <a:p>
            <a:pPr eaLnBrk="1" hangingPunct="1"/>
            <a:r>
              <a:rPr lang="en-AU" sz="4000" b="0" smtClean="0">
                <a:solidFill>
                  <a:schemeClr val="bg2"/>
                </a:solidFill>
                <a:effectLst/>
                <a:latin typeface="Bookman Old Style" pitchFamily="18" charset="0"/>
              </a:rPr>
              <a:t>Fire as a management tool</a:t>
            </a:r>
            <a:endParaRPr lang="en-US" sz="4000" b="0" smtClean="0">
              <a:solidFill>
                <a:schemeClr val="bg2"/>
              </a:solidFill>
              <a:effectLst/>
              <a:latin typeface="Bookman Old Style" pitchFamily="18" charset="0"/>
            </a:endParaRPr>
          </a:p>
        </p:txBody>
      </p:sp>
      <p:sp>
        <p:nvSpPr>
          <p:cNvPr id="59397" name="Text Box 5"/>
          <p:cNvSpPr txBox="1">
            <a:spLocks noChangeArrowheads="1"/>
          </p:cNvSpPr>
          <p:nvPr/>
        </p:nvSpPr>
        <p:spPr bwMode="auto">
          <a:xfrm>
            <a:off x="1066800" y="2895600"/>
            <a:ext cx="7772400" cy="3046413"/>
          </a:xfrm>
          <a:prstGeom prst="rect">
            <a:avLst/>
          </a:prstGeom>
          <a:noFill/>
          <a:ln w="12700">
            <a:noFill/>
            <a:miter lim="800000"/>
            <a:headEnd type="none" w="sm" len="sm"/>
            <a:tailEnd type="none" w="sm" len="sm"/>
          </a:ln>
        </p:spPr>
        <p:txBody>
          <a:bodyPr>
            <a:spAutoFit/>
          </a:bodyPr>
          <a:lstStyle/>
          <a:p>
            <a:pPr indent="-358775">
              <a:buFontTx/>
              <a:buChar char="•"/>
            </a:pPr>
            <a:r>
              <a:rPr lang="en-AU" sz="2400">
                <a:solidFill>
                  <a:schemeClr val="bg2"/>
                </a:solidFill>
                <a:latin typeface="Bookman Old Style" pitchFamily="18" charset="0"/>
              </a:rPr>
              <a:t> 	maximised the growth of herbaceous  	species  with tubers, e.g. lilies, orchids, 	murnong;</a:t>
            </a:r>
          </a:p>
          <a:p>
            <a:pPr indent="-358775">
              <a:buFontTx/>
              <a:buChar char="•"/>
            </a:pPr>
            <a:r>
              <a:rPr lang="en-AU" sz="2400">
                <a:solidFill>
                  <a:schemeClr val="bg2"/>
                </a:solidFill>
                <a:latin typeface="Bookman Old Style" pitchFamily="18" charset="0"/>
              </a:rPr>
              <a:t> 	promoted and maintained species diversity 	in tussock grasslands, by creating   	sufficient space between tussocks to allow  	herbaceous species to develop; </a:t>
            </a:r>
          </a:p>
          <a:p>
            <a:pPr indent="-358775">
              <a:buFontTx/>
              <a:buChar char="•"/>
            </a:pPr>
            <a:r>
              <a:rPr lang="en-AU" sz="2400">
                <a:solidFill>
                  <a:schemeClr val="bg2"/>
                </a:solidFill>
                <a:latin typeface="Bookman Old Style" pitchFamily="18" charset="0"/>
              </a:rPr>
              <a:t> 	also had impacts on local animal species</a:t>
            </a:r>
            <a:endParaRPr lang="en-US" sz="2400">
              <a:solidFill>
                <a:schemeClr val="bg2"/>
              </a:solidFill>
              <a:latin typeface="Bookman Old Style" pitchFamily="18" charset="0"/>
            </a:endParaRPr>
          </a:p>
        </p:txBody>
      </p:sp>
      <p:sp>
        <p:nvSpPr>
          <p:cNvPr id="22532" name="Text Box 6"/>
          <p:cNvSpPr txBox="1">
            <a:spLocks noChangeArrowheads="1"/>
          </p:cNvSpPr>
          <p:nvPr/>
        </p:nvSpPr>
        <p:spPr bwMode="auto">
          <a:xfrm>
            <a:off x="1143000" y="990600"/>
            <a:ext cx="7620000" cy="1816100"/>
          </a:xfrm>
          <a:prstGeom prst="rect">
            <a:avLst/>
          </a:prstGeom>
          <a:noFill/>
          <a:ln w="12700">
            <a:noFill/>
            <a:miter lim="800000"/>
            <a:headEnd type="none" w="sm" len="sm"/>
            <a:tailEnd type="none" w="sm" len="sm"/>
          </a:ln>
        </p:spPr>
        <p:txBody>
          <a:bodyPr>
            <a:spAutoFit/>
          </a:bodyPr>
          <a:lstStyle/>
          <a:p>
            <a:pPr>
              <a:spcBef>
                <a:spcPct val="50000"/>
              </a:spcBef>
            </a:pPr>
            <a:r>
              <a:rPr lang="en-AU" sz="2800">
                <a:solidFill>
                  <a:schemeClr val="bg2"/>
                </a:solidFill>
                <a:latin typeface="Bookman Old Style" pitchFamily="18" charset="0"/>
              </a:rPr>
              <a:t>Fire was applied to particular areas, usually with a frequency of 3-5 years.   This maintained an open woodland regime and:</a:t>
            </a:r>
            <a:endParaRPr lang="en-US" sz="2800">
              <a:solidFill>
                <a:schemeClr val="bg2"/>
              </a:solidFill>
              <a:latin typeface="Bookman Old Style"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3281</TotalTime>
  <Words>642</Words>
  <Application>Microsoft Office PowerPoint</Application>
  <PresentationFormat>On-screen Show (4:3)</PresentationFormat>
  <Paragraphs>83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Stream</vt:lpstr>
      <vt:lpstr>The Economic strategies of  Aboriginal society</vt:lpstr>
      <vt:lpstr>Slide 2</vt:lpstr>
      <vt:lpstr>Slide 3</vt:lpstr>
      <vt:lpstr>Slide 4</vt:lpstr>
      <vt:lpstr>Slide 5</vt:lpstr>
      <vt:lpstr>Gathering and Hunting</vt:lpstr>
      <vt:lpstr>Slide 7</vt:lpstr>
      <vt:lpstr>Slide 8</vt:lpstr>
      <vt:lpstr>Fire as a management tool</vt:lpstr>
      <vt:lpstr>Slide 10</vt:lpstr>
      <vt:lpstr>Slide 11</vt:lpstr>
      <vt:lpstr>Slide 12</vt:lpstr>
      <vt:lpstr>Hunting strategies</vt:lpstr>
      <vt:lpstr>Slide 14</vt:lpstr>
      <vt:lpstr>We went up the river till we came to rocks … crossed it at a place the natives had made for catching fish.              James Flemming  on Maribyrnong River1803  </vt:lpstr>
      <vt:lpstr>Toolondo channel</vt:lpstr>
      <vt:lpstr>Elaborate eel trap on slopes of Mount William </vt:lpstr>
      <vt:lpstr>Slide 18</vt:lpstr>
      <vt:lpstr>Slide 19</vt:lpstr>
      <vt:lpstr>Slide 20</vt:lpstr>
      <vt:lpstr>Slide 21</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dc:title>
  <dc:creator>IT Services</dc:creator>
  <cp:lastModifiedBy>Referee</cp:lastModifiedBy>
  <cp:revision>189</cp:revision>
  <cp:lastPrinted>1999-10-20T04:46:01Z</cp:lastPrinted>
  <dcterms:created xsi:type="dcterms:W3CDTF">1995-06-02T22:19:30Z</dcterms:created>
  <dcterms:modified xsi:type="dcterms:W3CDTF">2019-10-05T00:56:29Z</dcterms:modified>
</cp:coreProperties>
</file>